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63" r:id="rId3"/>
    <p:sldId id="304" r:id="rId4"/>
    <p:sldId id="325" r:id="rId5"/>
    <p:sldId id="322" r:id="rId6"/>
    <p:sldId id="348" r:id="rId7"/>
    <p:sldId id="349" r:id="rId8"/>
    <p:sldId id="323" r:id="rId9"/>
    <p:sldId id="347" r:id="rId10"/>
    <p:sldId id="350" r:id="rId11"/>
    <p:sldId id="306" r:id="rId12"/>
    <p:sldId id="317" r:id="rId13"/>
    <p:sldId id="344" r:id="rId14"/>
    <p:sldId id="345" r:id="rId15"/>
    <p:sldId id="346" r:id="rId16"/>
    <p:sldId id="326" r:id="rId17"/>
    <p:sldId id="327" r:id="rId18"/>
    <p:sldId id="351" r:id="rId19"/>
    <p:sldId id="353" r:id="rId20"/>
    <p:sldId id="352" r:id="rId21"/>
    <p:sldId id="354" r:id="rId22"/>
    <p:sldId id="360" r:id="rId23"/>
    <p:sldId id="361" r:id="rId24"/>
    <p:sldId id="362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7BF3367-73B2-41C2-A241-5E84CFBB7967}">
          <p14:sldIdLst>
            <p14:sldId id="256"/>
          </p14:sldIdLst>
        </p14:section>
        <p14:section name="Why sorting" id="{80B63441-EDDD-48DB-992E-A6D665285982}">
          <p14:sldIdLst>
            <p14:sldId id="363"/>
            <p14:sldId id="304"/>
            <p14:sldId id="325"/>
            <p14:sldId id="322"/>
            <p14:sldId id="348"/>
            <p14:sldId id="349"/>
            <p14:sldId id="323"/>
            <p14:sldId id="347"/>
            <p14:sldId id="350"/>
          </p14:sldIdLst>
        </p14:section>
        <p14:section name="Sorting" id="{22A73C74-F20D-4A69-BD2D-21C44B1D5CA9}">
          <p14:sldIdLst>
            <p14:sldId id="306"/>
            <p14:sldId id="317"/>
            <p14:sldId id="344"/>
            <p14:sldId id="345"/>
            <p14:sldId id="346"/>
            <p14:sldId id="326"/>
            <p14:sldId id="327"/>
            <p14:sldId id="351"/>
            <p14:sldId id="353"/>
            <p14:sldId id="352"/>
            <p14:sldId id="354"/>
            <p14:sldId id="360"/>
            <p14:sldId id="361"/>
            <p14:sldId id="3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00FF"/>
    <a:srgbClr val="00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99" autoAdjust="0"/>
  </p:normalViewPr>
  <p:slideViewPr>
    <p:cSldViewPr>
      <p:cViewPr varScale="1">
        <p:scale>
          <a:sx n="98" d="100"/>
          <a:sy n="98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43E8A-B74F-4446-A70D-6F169A00921A}" type="datetimeFigureOut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1D1C2-F24F-4AFF-A2A9-8A95893DAB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0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rting-algorithms.com/bubble-sor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list.net/Algorithms/Sorting/Selection_sor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lgolist.net/Algorithms/Sorting/Insertion_sort" TargetMode="External"/><Relationship Id="rId4" Type="http://schemas.openxmlformats.org/officeDocument/2006/relationships/hyperlink" Target="http://www.algolist.net/Algorithms/Sorting/Bubble_sor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9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computer science students study the basic sorting algorithms at least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times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they graduate: first in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introductory programming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then in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structures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finally in their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course.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we review the standard sorting when you are better off </a:t>
            </a:r>
            <a:r>
              <a:rPr lang="en-US" altLang="zh-CN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them and using built-in library functions instead.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49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49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01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http://www.sorting-algorithms.com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00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insertion sort is applied to quite small data sets (from 8 to 12 elements). Therefore, first of all, a "practical performance" should be considered. In practice insertion sort outperforms most of the quadratic sorting algorithms, like 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selection sort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bubble sort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 algn="r">
              <a:buNone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</a:t>
            </a:r>
            <a:r>
              <a:rPr lang="en-US" altLang="zh-CN" dirty="0" smtClean="0">
                <a:hlinkClick r:id="rId5"/>
              </a:rPr>
              <a:t>http://www.algolist.net/Algorithms/Sorting/Insertion_sort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05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9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E5B-A3C7-4539-8143-894B8F864F28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4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B984-DAD3-4D39-9534-BBF731443225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7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9A32-FB41-4B76-8464-CA559312AE09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5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DB5C-F66A-42E9-A67D-F0845C501396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40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1318-5C41-4C3F-9199-D7C732AAA2EE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20E-590A-4A11-BABD-3DBBDED1C231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9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599-D7A6-4253-A771-993852DD48C1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7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CB16-CE72-481A-8E6C-2221B109FE15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9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CF8B-3CA1-4A2D-B848-A5936D5FA0A5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283B-3DE8-4C42-9C55-EE20C332C7D5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8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0E07-7A53-4881-A399-823317BECC0A}" type="datetime1">
              <a:rPr lang="zh-CN" altLang="en-US" smtClean="0"/>
              <a:t>2011/9/1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ADDAD50-B541-446D-9802-4D1C100BD2F0}" type="datetime1">
              <a:rPr lang="zh-CN" altLang="en-US" smtClean="0"/>
              <a:t>2011/9/1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91854A4-FC01-4148-8A20-06CA6807176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8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hyperlink" Target="http://www.sorting-algorithms.com/bubble-sort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rting-algorithms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ademic.research.microsoft.com/VisualExplorer#13382472" TargetMode="External"/><Relationship Id="rId5" Type="http://schemas.openxmlformats.org/officeDocument/2006/relationships/hyperlink" Target="http://academic.research.microsoft.com/AcademicMap" TargetMode="External"/><Relationship Id="rId4" Type="http://schemas.openxmlformats.org/officeDocument/2006/relationships/hyperlink" Target="http://www.arnetminer.org/association.do?m=home&amp;query=junjie+cao&amp;Submit=Search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D60093"/>
                </a:solidFill>
              </a:rPr>
              <a:t>Data Structure &amp; Algorithm</a:t>
            </a:r>
            <a:endParaRPr lang="zh-CN" altLang="en-US" dirty="0">
              <a:solidFill>
                <a:srgbClr val="D60093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1752600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Lecture 1 – Selection &amp; Insertion Sort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JJCAO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32040" y="6381328"/>
            <a:ext cx="405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Steal some from Prof. </a:t>
            </a:r>
            <a:r>
              <a:rPr lang="en-US" altLang="zh-CN" dirty="0" err="1">
                <a:solidFill>
                  <a:schemeClr val="accent6"/>
                </a:solidFill>
              </a:rPr>
              <a:t>Yoram</a:t>
            </a:r>
            <a:r>
              <a:rPr lang="en-US" altLang="zh-CN" dirty="0">
                <a:solidFill>
                  <a:schemeClr val="accent6"/>
                </a:solidFill>
              </a:rPr>
              <a:t> Moses</a:t>
            </a:r>
            <a:endParaRPr lang="zh-CN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Sorting!!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/>
              <a:t>It is a rare application where the running </a:t>
            </a:r>
            <a:r>
              <a:rPr lang="en-US" altLang="zh-CN" dirty="0" smtClean="0"/>
              <a:t>time </a:t>
            </a:r>
            <a:r>
              <a:rPr lang="en-US" altLang="zh-CN" dirty="0"/>
              <a:t>of sorting proves to be the </a:t>
            </a:r>
            <a:r>
              <a:rPr lang="en-US" altLang="zh-CN" dirty="0" smtClean="0"/>
              <a:t>bottleneck</a:t>
            </a:r>
          </a:p>
          <a:p>
            <a:endParaRPr lang="en-US" altLang="zh-CN" dirty="0" smtClean="0"/>
          </a:p>
          <a:p>
            <a:r>
              <a:rPr lang="en-US" altLang="zh-CN" dirty="0"/>
              <a:t>Never be afraid to </a:t>
            </a:r>
            <a:r>
              <a:rPr lang="en-US" altLang="zh-CN" dirty="0" smtClean="0"/>
              <a:t>spend time </a:t>
            </a:r>
            <a:r>
              <a:rPr lang="en-US" altLang="zh-CN" dirty="0"/>
              <a:t>sorting, provided you use an efficient sorting </a:t>
            </a:r>
            <a:r>
              <a:rPr lang="en-US" altLang="zh-CN" dirty="0" smtClean="0"/>
              <a:t>routine O(</a:t>
            </a:r>
            <a:r>
              <a:rPr lang="en-US" altLang="zh-CN" dirty="0" err="1" smtClean="0"/>
              <a:t>nlogn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en-US" altLang="zh-CN" b="1" dirty="0">
                <a:solidFill>
                  <a:srgbClr val="FF0000"/>
                </a:solidFill>
              </a:rPr>
              <a:t>Sorting lies at the heart of many algorithms. Sorting </a:t>
            </a:r>
            <a:r>
              <a:rPr lang="en-US" altLang="zh-CN" b="1" dirty="0" smtClean="0">
                <a:solidFill>
                  <a:srgbClr val="FF0000"/>
                </a:solidFill>
              </a:rPr>
              <a:t>the data </a:t>
            </a:r>
            <a:r>
              <a:rPr lang="en-US" altLang="zh-CN" b="1" dirty="0">
                <a:solidFill>
                  <a:srgbClr val="FF0000"/>
                </a:solidFill>
              </a:rPr>
              <a:t>is one of the first things any algorithm designer should try in the </a:t>
            </a:r>
            <a:r>
              <a:rPr lang="en-US" altLang="zh-CN" b="1" dirty="0" smtClean="0">
                <a:solidFill>
                  <a:srgbClr val="FF0000"/>
                </a:solidFill>
              </a:rPr>
              <a:t>quest for </a:t>
            </a:r>
            <a:r>
              <a:rPr lang="en-US" altLang="zh-CN" b="1" dirty="0">
                <a:solidFill>
                  <a:srgbClr val="FF0000"/>
                </a:solidFill>
              </a:rPr>
              <a:t>efficiency.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Sorting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Could you think of an algorithm now?</a:t>
            </a:r>
          </a:p>
          <a:p>
            <a:pPr marL="0" indent="0"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|</a:t>
            </a:r>
            <a:r>
              <a:rPr lang="en-US" altLang="zh-CN" dirty="0"/>
              <a:t>31 </a:t>
            </a:r>
            <a:r>
              <a:rPr lang="en-US" altLang="zh-CN" dirty="0" smtClean="0"/>
              <a:t>  41    59   26   41   58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26  </a:t>
            </a:r>
            <a:r>
              <a:rPr lang="en-US" altLang="zh-CN" b="1" dirty="0">
                <a:solidFill>
                  <a:srgbClr val="FF0000"/>
                </a:solidFill>
              </a:rPr>
              <a:t>|</a:t>
            </a:r>
            <a:r>
              <a:rPr lang="en-US" altLang="zh-CN" dirty="0"/>
              <a:t>31 </a:t>
            </a:r>
            <a:r>
              <a:rPr lang="en-US" altLang="zh-CN" dirty="0" smtClean="0"/>
              <a:t>   41   59   41   58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26   31   </a:t>
            </a:r>
            <a:r>
              <a:rPr lang="en-US" altLang="zh-CN" b="1" dirty="0">
                <a:solidFill>
                  <a:srgbClr val="FF0000"/>
                </a:solidFill>
              </a:rPr>
              <a:t>|</a:t>
            </a:r>
            <a:r>
              <a:rPr lang="en-US" altLang="zh-CN" dirty="0"/>
              <a:t>41 </a:t>
            </a:r>
            <a:r>
              <a:rPr lang="en-US" altLang="zh-CN" dirty="0" smtClean="0"/>
              <a:t>  41   59   58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26   31    41   41   58   59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6111371" y="3212976"/>
            <a:ext cx="864096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6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First Idea in Our Head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08720"/>
            <a:ext cx="2952328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b="1" dirty="0" smtClean="0">
                <a:solidFill>
                  <a:srgbClr val="FF0000"/>
                </a:solidFill>
              </a:rPr>
              <a:t>sort A</a:t>
            </a:r>
          </a:p>
          <a:p>
            <a:pPr marL="0" indent="0"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for</a:t>
            </a:r>
            <a:r>
              <a:rPr lang="en-US" altLang="zh-CN" sz="1800" b="1" dirty="0" smtClean="0"/>
              <a:t> i = 1:n</a:t>
            </a:r>
            <a:endParaRPr lang="en-US" altLang="zh-CN" sz="1800" b="1" dirty="0"/>
          </a:p>
          <a:p>
            <a:pPr marL="400050" lvl="1" indent="0">
              <a:buNone/>
            </a:pPr>
            <a:r>
              <a:rPr lang="en-US" altLang="zh-CN" sz="1800" b="1" dirty="0" smtClean="0"/>
              <a:t>[B[i], </a:t>
            </a:r>
            <a:r>
              <a:rPr lang="en-US" altLang="zh-CN" sz="1800" b="1" dirty="0" err="1" smtClean="0"/>
              <a:t>pos</a:t>
            </a:r>
            <a:r>
              <a:rPr lang="en-US" altLang="zh-CN" sz="1800" b="1" dirty="0" smtClean="0"/>
              <a:t>] &lt;- </a:t>
            </a:r>
            <a:r>
              <a:rPr lang="en-US" altLang="zh-CN" sz="1800" b="1" dirty="0">
                <a:solidFill>
                  <a:srgbClr val="000000"/>
                </a:solidFill>
              </a:rPr>
              <a:t>min</a:t>
            </a:r>
            <a:r>
              <a:rPr lang="en-US" altLang="zh-CN" sz="1800" b="1" dirty="0" smtClean="0"/>
              <a:t> A </a:t>
            </a:r>
          </a:p>
          <a:p>
            <a:pPr marL="400050" lvl="1" indent="0">
              <a:buNone/>
            </a:pPr>
            <a:r>
              <a:rPr lang="en-US" altLang="zh-CN" sz="1800" b="1" dirty="0" err="1"/>
              <a:t>A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.remove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(</a:t>
            </a:r>
            <a:r>
              <a:rPr lang="en-US" altLang="zh-CN" sz="1800" b="1" dirty="0" err="1" smtClean="0"/>
              <a:t>pos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)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563888" y="995810"/>
                <a:ext cx="540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0099"/>
                    </a:solidFill>
                  </a:rPr>
                  <a:t>“Noble’s method”,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easy to think, high cost for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implementation</a:t>
                </a:r>
                <a:r>
                  <a:rPr lang="en-US" altLang="zh-CN" sz="2000" b="1" dirty="0" smtClean="0">
                    <a:solidFill>
                      <a:srgbClr val="000099"/>
                    </a:solidFill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b="1" dirty="0">
                    <a:solidFill>
                      <a:srgbClr val="000099"/>
                    </a:solidFill>
                  </a:rPr>
                  <a:t>Additional storage space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b="1" dirty="0">
                    <a:solidFill>
                      <a:srgbClr val="000099"/>
                    </a:solidFill>
                  </a:rPr>
                  <a:t>High cost operation for array even </a:t>
                </a:r>
                <a:r>
                  <a:rPr lang="en-US" altLang="zh-CN" sz="2000" b="1" dirty="0" smtClean="0">
                    <a:solidFill>
                      <a:srgbClr val="000099"/>
                    </a:solidFill>
                  </a:rPr>
                  <a:t>list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/>
                      </a:rPr>
                      <m:t>𝑶</m:t>
                    </m:r>
                    <m:r>
                      <a:rPr lang="en-US" altLang="zh-CN" sz="2000" b="1" i="1">
                        <a:latin typeface="Cambria Math"/>
                      </a:rPr>
                      <m:t>(</m:t>
                    </m:r>
                    <m:r>
                      <a:rPr lang="en-US" altLang="zh-CN" sz="2000" b="1" i="1">
                        <a:latin typeface="Cambria Math"/>
                      </a:rPr>
                      <m:t>𝟐</m:t>
                    </m:r>
                    <m:sSub>
                      <m:sSub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sz="2000" b="1" i="1">
                        <a:latin typeface="Cambria Math"/>
                      </a:rPr>
                      <m:t>)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995810"/>
                <a:ext cx="540060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693" t="-1866" r="-2032" b="-3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内容占位符 2"/>
          <p:cNvSpPr txBox="1">
            <a:spLocks/>
          </p:cNvSpPr>
          <p:nvPr/>
        </p:nvSpPr>
        <p:spPr>
          <a:xfrm>
            <a:off x="323528" y="2627026"/>
            <a:ext cx="3059832" cy="2572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1800" b="1" dirty="0" smtClean="0">
                <a:solidFill>
                  <a:srgbClr val="FF0000"/>
                </a:solidFill>
              </a:rPr>
              <a:t>min A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for</a:t>
            </a:r>
            <a:r>
              <a:rPr lang="en-US" altLang="zh-CN" sz="1800" b="1" dirty="0" smtClean="0"/>
              <a:t> i = 1:n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000000"/>
                </a:solidFill>
              </a:rPr>
              <a:t>if</a:t>
            </a:r>
            <a:r>
              <a:rPr lang="en-US" altLang="zh-CN" sz="1800" b="1" dirty="0" smtClean="0"/>
              <a:t> </a:t>
            </a:r>
            <a:r>
              <a:rPr lang="en-US" altLang="zh-CN" sz="1800" b="1" dirty="0" err="1" smtClean="0"/>
              <a:t>tmpv</a:t>
            </a:r>
            <a:r>
              <a:rPr lang="en-US" altLang="zh-CN" sz="1800" b="1" dirty="0" smtClean="0"/>
              <a:t> &gt; A[i] 	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1800" b="1" dirty="0"/>
              <a:t>	</a:t>
            </a:r>
            <a:r>
              <a:rPr lang="en-US" altLang="zh-CN" sz="1800" b="1" dirty="0" err="1" smtClean="0"/>
              <a:t>tmpv</a:t>
            </a:r>
            <a:r>
              <a:rPr lang="en-US" altLang="zh-CN" sz="1800" b="1" dirty="0" smtClean="0"/>
              <a:t> = A[i]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1800" b="1" dirty="0"/>
              <a:t>	</a:t>
            </a:r>
            <a:r>
              <a:rPr lang="en-US" altLang="zh-CN" sz="1800" b="1" dirty="0" err="1" smtClean="0"/>
              <a:t>tmpi</a:t>
            </a:r>
            <a:r>
              <a:rPr lang="en-US" altLang="zh-CN" sz="1800" b="1" dirty="0" smtClean="0"/>
              <a:t> = i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000000"/>
                </a:solidFill>
              </a:rPr>
              <a:t>end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270595" y="5013176"/>
            <a:ext cx="3059832" cy="1762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1800" b="1" dirty="0" err="1" smtClean="0">
                <a:solidFill>
                  <a:srgbClr val="FF0000"/>
                </a:solidFill>
              </a:rPr>
              <a:t>A.remove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(</a:t>
            </a:r>
            <a:r>
              <a:rPr lang="en-US" altLang="zh-CN" sz="1800" b="1" dirty="0" err="1" smtClean="0">
                <a:solidFill>
                  <a:srgbClr val="FF0000"/>
                </a:solidFill>
              </a:rPr>
              <a:t>pos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CN" sz="1800" b="1" dirty="0" err="1" smtClean="0"/>
              <a:t>A.Size</a:t>
            </a:r>
            <a:r>
              <a:rPr lang="en-US" altLang="zh-CN" sz="1800" b="1" dirty="0" smtClean="0"/>
              <a:t> &lt;- A.size-1</a:t>
            </a:r>
            <a:endParaRPr lang="en-US" altLang="zh-CN" sz="1800" b="1" dirty="0" smtClean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for</a:t>
            </a:r>
            <a:r>
              <a:rPr lang="en-US" altLang="zh-CN" sz="1800" b="1" dirty="0" smtClean="0"/>
              <a:t> i = </a:t>
            </a:r>
            <a:r>
              <a:rPr lang="en-US" altLang="zh-CN" sz="1800" b="1" dirty="0" err="1" smtClean="0"/>
              <a:t>pos:A.size</a:t>
            </a:r>
            <a:endParaRPr lang="en-US" altLang="zh-CN" sz="1800" b="1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en-US" altLang="zh-CN" sz="1800" b="1" dirty="0" smtClean="0"/>
              <a:t>A[i] &lt;- A[i+1]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4790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Selection Sort </a:t>
            </a:r>
            <a:r>
              <a:rPr lang="en-US" altLang="zh-CN" sz="1600" dirty="0">
                <a:solidFill>
                  <a:srgbClr val="000099"/>
                </a:solidFill>
              </a:rPr>
              <a:t>(When no additional storage space is allowed</a:t>
            </a:r>
            <a:r>
              <a:rPr lang="en-US" altLang="zh-CN" sz="1600" dirty="0" smtClean="0">
                <a:solidFill>
                  <a:srgbClr val="000099"/>
                </a:solidFill>
              </a:rPr>
              <a:t>)</a:t>
            </a:r>
            <a:endParaRPr lang="zh-CN" altLang="en-US" sz="1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4008" y="3705775"/>
            <a:ext cx="4464496" cy="3129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00000"/>
                </a:solidFill>
              </a:rPr>
              <a:t>for</a:t>
            </a:r>
            <a:r>
              <a:rPr lang="en-US" altLang="zh-CN" sz="2000" b="1" dirty="0"/>
              <a:t> i = 1:n, </a:t>
            </a:r>
            <a:endParaRPr lang="en-US" altLang="zh-CN" sz="2000" b="1" dirty="0" smtClean="0"/>
          </a:p>
          <a:p>
            <a:pPr marL="400050" lvl="1" indent="0">
              <a:buNone/>
            </a:pPr>
            <a:r>
              <a:rPr lang="en-US" altLang="zh-CN" sz="1800" b="1" dirty="0" smtClean="0"/>
              <a:t>k </a:t>
            </a:r>
            <a:r>
              <a:rPr lang="en-US" altLang="zh-CN" sz="1800" b="1" dirty="0"/>
              <a:t>= i </a:t>
            </a:r>
            <a:endParaRPr lang="en-US" altLang="zh-CN" sz="1800" b="1" dirty="0" smtClean="0"/>
          </a:p>
          <a:p>
            <a:pPr marL="400050" lvl="1" indent="0">
              <a:buNone/>
            </a:pPr>
            <a:r>
              <a:rPr lang="en-US" altLang="zh-CN" sz="1400" b="1" i="1" dirty="0">
                <a:solidFill>
                  <a:srgbClr val="006600"/>
                </a:solidFill>
              </a:rPr>
              <a:t>//invariant: a[k] smallest of a[</a:t>
            </a:r>
            <a:r>
              <a:rPr lang="en-US" altLang="zh-CN" sz="1400" b="1" i="1" dirty="0" err="1">
                <a:solidFill>
                  <a:srgbClr val="006600"/>
                </a:solidFill>
              </a:rPr>
              <a:t>i..n</a:t>
            </a:r>
            <a:r>
              <a:rPr lang="en-US" altLang="zh-CN" sz="1400" b="1" i="1" dirty="0">
                <a:solidFill>
                  <a:srgbClr val="006600"/>
                </a:solidFill>
              </a:rPr>
              <a:t>]</a:t>
            </a:r>
            <a:r>
              <a:rPr lang="en-US" altLang="zh-CN" sz="1400" b="1" dirty="0">
                <a:solidFill>
                  <a:srgbClr val="006600"/>
                </a:solidFill>
              </a:rPr>
              <a:t> </a:t>
            </a:r>
            <a:endParaRPr lang="en-US" altLang="zh-CN" sz="1400" b="1" dirty="0" smtClean="0">
              <a:solidFill>
                <a:srgbClr val="006600"/>
              </a:solidFill>
            </a:endParaRPr>
          </a:p>
          <a:p>
            <a:pPr marL="400050" lvl="1" indent="0">
              <a:buNone/>
            </a:pPr>
            <a:r>
              <a:rPr lang="en-US" altLang="zh-CN" sz="2000" b="1" dirty="0">
                <a:solidFill>
                  <a:srgbClr val="000000"/>
                </a:solidFill>
              </a:rPr>
              <a:t>for</a:t>
            </a:r>
            <a:r>
              <a:rPr lang="en-US" altLang="zh-CN" sz="1800" b="1" dirty="0" smtClean="0"/>
              <a:t> </a:t>
            </a:r>
            <a:r>
              <a:rPr lang="en-US" altLang="zh-CN" sz="1800" b="1" dirty="0"/>
              <a:t>j = </a:t>
            </a:r>
            <a:r>
              <a:rPr lang="en-US" altLang="zh-CN" sz="1800" b="1" dirty="0" smtClean="0"/>
              <a:t>i+1:n</a:t>
            </a:r>
          </a:p>
          <a:p>
            <a:pPr marL="400050" lvl="1" indent="0"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	if</a:t>
            </a:r>
            <a:r>
              <a:rPr lang="en-US" altLang="zh-CN" sz="1800" b="1" dirty="0" smtClean="0"/>
              <a:t> </a:t>
            </a:r>
            <a:r>
              <a:rPr lang="en-US" altLang="zh-CN" sz="1800" b="1" dirty="0"/>
              <a:t>a[j] &lt; a[k</a:t>
            </a:r>
            <a:r>
              <a:rPr lang="en-US" altLang="zh-CN" sz="1800" b="1" dirty="0" smtClean="0"/>
              <a:t>] </a:t>
            </a:r>
            <a:r>
              <a:rPr lang="en-US" altLang="zh-CN" sz="2000" b="1" dirty="0">
                <a:solidFill>
                  <a:srgbClr val="000000"/>
                </a:solidFill>
              </a:rPr>
              <a:t>then</a:t>
            </a:r>
            <a:r>
              <a:rPr lang="en-US" altLang="zh-CN" sz="1800" b="1" dirty="0" smtClean="0"/>
              <a:t> k </a:t>
            </a:r>
            <a:r>
              <a:rPr lang="en-US" altLang="zh-CN" sz="1800" b="1" dirty="0"/>
              <a:t>= j </a:t>
            </a:r>
            <a:endParaRPr lang="en-US" altLang="zh-CN" sz="1800" b="1" dirty="0" smtClean="0"/>
          </a:p>
          <a:p>
            <a:pPr marL="400050" lvl="1" indent="0">
              <a:buNone/>
            </a:pPr>
            <a:r>
              <a:rPr lang="en-US" altLang="zh-CN" sz="1600" b="1" i="1" dirty="0" smtClean="0">
                <a:solidFill>
                  <a:srgbClr val="006600"/>
                </a:solidFill>
              </a:rPr>
              <a:t>	</a:t>
            </a:r>
            <a:r>
              <a:rPr lang="en-US" altLang="zh-CN" sz="1400" b="1" i="1" dirty="0" smtClean="0">
                <a:solidFill>
                  <a:srgbClr val="006600"/>
                </a:solidFill>
              </a:rPr>
              <a:t>//</a:t>
            </a:r>
            <a:r>
              <a:rPr lang="en-US" altLang="zh-CN" sz="1400" b="1" i="1" dirty="0">
                <a:solidFill>
                  <a:srgbClr val="006600"/>
                </a:solidFill>
              </a:rPr>
              <a:t>invariant: a[1..i] in final position </a:t>
            </a:r>
          </a:p>
          <a:p>
            <a:pPr marL="400050" lvl="1" indent="0"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	swap</a:t>
            </a:r>
            <a:r>
              <a:rPr lang="en-US" altLang="zh-CN" sz="1800" b="1" dirty="0" smtClean="0"/>
              <a:t> </a:t>
            </a:r>
            <a:r>
              <a:rPr lang="en-US" altLang="zh-CN" sz="1800" b="1" dirty="0"/>
              <a:t>a[</a:t>
            </a:r>
            <a:r>
              <a:rPr lang="en-US" altLang="zh-CN" sz="1800" b="1" dirty="0" err="1"/>
              <a:t>i,k</a:t>
            </a:r>
            <a:r>
              <a:rPr lang="en-US" altLang="zh-CN" sz="1800" b="1" dirty="0"/>
              <a:t>] 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0000"/>
                </a:solidFill>
              </a:rPr>
              <a:t>end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51520" y="1268760"/>
                <a:ext cx="878497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 smtClean="0">
                    <a:solidFill>
                      <a:srgbClr val="000099"/>
                    </a:solidFill>
                  </a:rPr>
                  <a:t>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rgbClr val="000099"/>
                    </a:solidFill>
                  </a:rPr>
                  <a:t>n</a:t>
                </a:r>
                <a:r>
                  <a:rPr lang="en-US" altLang="zh-CN" sz="2000" baseline="30000" dirty="0" smtClean="0">
                    <a:solidFill>
                      <a:srgbClr val="000099"/>
                    </a:solidFill>
                  </a:rPr>
                  <a:t>2</a:t>
                </a:r>
                <a:r>
                  <a:rPr lang="en-US" altLang="zh-CN" sz="2000" dirty="0" smtClean="0">
                    <a:solidFill>
                      <a:srgbClr val="000099"/>
                    </a:solidFill>
                  </a:rPr>
                  <a:t>), quite </a:t>
                </a:r>
                <a:r>
                  <a:rPr lang="en-US" altLang="zh-CN" sz="2000" dirty="0">
                    <a:solidFill>
                      <a:srgbClr val="000099"/>
                    </a:solidFill>
                  </a:rPr>
                  <a:t>inefficient for sorting large data </a:t>
                </a:r>
                <a:r>
                  <a:rPr lang="en-US" altLang="zh-CN" sz="2000" dirty="0" smtClean="0">
                    <a:solidFill>
                      <a:srgbClr val="000099"/>
                    </a:solidFill>
                  </a:rPr>
                  <a:t>volumes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000099"/>
                    </a:solidFill>
                  </a:rPr>
                  <a:t>Notable for </a:t>
                </a:r>
                <a:r>
                  <a:rPr lang="en-US" altLang="zh-CN" sz="2000" b="1" dirty="0" smtClean="0">
                    <a:solidFill>
                      <a:srgbClr val="000099"/>
                    </a:solidFill>
                  </a:rPr>
                  <a:t>simple-to-code</a:t>
                </a:r>
                <a:endParaRPr lang="en-US" altLang="zh-CN" sz="2000" b="1" dirty="0">
                  <a:solidFill>
                    <a:srgbClr val="000099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altLang="zh-CN" sz="2000" b="1" dirty="0">
                  <a:solidFill>
                    <a:srgbClr val="000099"/>
                  </a:solidFill>
                </a:endParaRPr>
              </a:p>
              <a:p>
                <a:r>
                  <a:rPr lang="en-US" altLang="zh-CN" sz="2000" dirty="0" smtClean="0">
                    <a:solidFill>
                      <a:srgbClr val="000099"/>
                    </a:solidFill>
                  </a:rPr>
                  <a:t>Algorithm: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b="1" dirty="0">
                    <a:solidFill>
                      <a:srgbClr val="006600"/>
                    </a:solidFill>
                  </a:rPr>
                  <a:t>sorted one</a:t>
                </a:r>
                <a:r>
                  <a:rPr lang="en-US" altLang="zh-CN" sz="2000" dirty="0"/>
                  <a:t> </a:t>
                </a:r>
                <a:r>
                  <a:rPr lang="en-US" altLang="zh-CN" sz="2000" dirty="0">
                    <a:solidFill>
                      <a:srgbClr val="000099"/>
                    </a:solidFill>
                  </a:rPr>
                  <a:t>and</a:t>
                </a:r>
                <a:r>
                  <a:rPr lang="en-US" altLang="zh-CN" sz="2000" dirty="0"/>
                  <a:t> </a:t>
                </a:r>
                <a:r>
                  <a:rPr lang="en-US" altLang="zh-CN" sz="2000" b="1" dirty="0"/>
                  <a:t>unsorted </a:t>
                </a:r>
                <a:r>
                  <a:rPr lang="en-US" altLang="zh-CN" sz="2000" b="1" dirty="0" smtClean="0"/>
                  <a:t>one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000099"/>
                    </a:solidFill>
                  </a:rPr>
                  <a:t>At </a:t>
                </a:r>
                <a:r>
                  <a:rPr lang="en-US" altLang="zh-CN" sz="2000" dirty="0" smtClean="0">
                    <a:solidFill>
                      <a:srgbClr val="000099"/>
                    </a:solidFill>
                  </a:rPr>
                  <a:t>each step</a:t>
                </a:r>
                <a:r>
                  <a:rPr lang="en-US" altLang="zh-CN" sz="2000" dirty="0">
                    <a:solidFill>
                      <a:srgbClr val="000099"/>
                    </a:solidFill>
                  </a:rPr>
                  <a:t>, algorithm finds 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minimal element</a:t>
                </a:r>
                <a:r>
                  <a:rPr lang="en-US" altLang="zh-CN" sz="2000" dirty="0">
                    <a:solidFill>
                      <a:srgbClr val="000099"/>
                    </a:solidFill>
                  </a:rPr>
                  <a:t> in </a:t>
                </a:r>
                <a:r>
                  <a:rPr lang="en-US" altLang="zh-CN" sz="2000" dirty="0" smtClean="0">
                    <a:solidFill>
                      <a:srgbClr val="000099"/>
                    </a:solidFill>
                  </a:rPr>
                  <a:t>the </a:t>
                </a:r>
                <a:r>
                  <a:rPr lang="en-US" altLang="zh-CN" sz="2000" b="1" dirty="0"/>
                  <a:t>unsorted part</a:t>
                </a:r>
                <a:r>
                  <a:rPr lang="en-US" altLang="zh-CN" sz="2000" dirty="0">
                    <a:solidFill>
                      <a:srgbClr val="000099"/>
                    </a:solidFill>
                  </a:rPr>
                  <a:t> and adds it to the end of the</a:t>
                </a:r>
                <a:r>
                  <a:rPr lang="en-US" altLang="zh-CN" sz="2000" b="1" dirty="0">
                    <a:solidFill>
                      <a:srgbClr val="000099"/>
                    </a:solidFill>
                  </a:rPr>
                  <a:t> </a:t>
                </a:r>
                <a:r>
                  <a:rPr lang="en-US" altLang="zh-CN" sz="2000" b="1" dirty="0">
                    <a:solidFill>
                      <a:srgbClr val="006600"/>
                    </a:solidFill>
                  </a:rPr>
                  <a:t>sorted one</a:t>
                </a:r>
                <a:endParaRPr lang="zh-CN" altLang="en-US" sz="20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784976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972" t="-3523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9411"/>
            <a:ext cx="3528392" cy="333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80920" cy="69269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Several Sort Algorithms</a:t>
            </a:r>
            <a:endParaRPr lang="zh-CN" altLang="en-US" dirty="0"/>
          </a:p>
        </p:txBody>
      </p:sp>
      <p:pic>
        <p:nvPicPr>
          <p:cNvPr id="6" name="sort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836712"/>
            <a:ext cx="7935104" cy="5289451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9512" y="6381328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6"/>
              </a:rPr>
              <a:t>http://www.sorting-algorithms.com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85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Selection Sort </a:t>
            </a:r>
            <a:r>
              <a:rPr lang="en-US" altLang="zh-CN" sz="3200" b="1" dirty="0" smtClean="0"/>
              <a:t>- Complexity analysis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760640"/>
          </a:xfrm>
        </p:spPr>
        <p:txBody>
          <a:bodyPr>
            <a:normAutofit fontScale="92500"/>
          </a:bodyPr>
          <a:lstStyle/>
          <a:p>
            <a:r>
              <a:rPr lang="en-US" altLang="zh-CN" sz="2400" b="1" dirty="0"/>
              <a:t>Selection sort performs </a:t>
            </a:r>
            <a:r>
              <a:rPr lang="en-US" altLang="zh-CN" sz="2400" b="1" i="1" dirty="0">
                <a:solidFill>
                  <a:srgbClr val="FF0000"/>
                </a:solidFill>
              </a:rPr>
              <a:t>n</a:t>
            </a:r>
            <a:r>
              <a:rPr lang="en-US" altLang="zh-CN" sz="2400" b="1" i="1" dirty="0"/>
              <a:t> </a:t>
            </a:r>
            <a:r>
              <a:rPr lang="en-US" altLang="zh-CN" sz="2400" b="1" dirty="0"/>
              <a:t>iterations, </a:t>
            </a:r>
            <a:r>
              <a:rPr lang="en-US" altLang="zh-CN" sz="2400" b="1" dirty="0" smtClean="0"/>
              <a:t>where the </a:t>
            </a:r>
            <a:r>
              <a:rPr lang="en-US" altLang="zh-CN" sz="2400" b="1" dirty="0"/>
              <a:t>average iteration takes </a:t>
            </a:r>
            <a:r>
              <a:rPr lang="en-US" altLang="zh-CN" sz="2400" b="1" i="1" dirty="0">
                <a:solidFill>
                  <a:srgbClr val="FF0000"/>
                </a:solidFill>
              </a:rPr>
              <a:t>n/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en-US" altLang="zh-CN" sz="2400" b="1" dirty="0"/>
              <a:t> steps, for a total of </a:t>
            </a:r>
            <a:r>
              <a:rPr lang="en-US" altLang="zh-CN" sz="2400" b="1" dirty="0">
                <a:solidFill>
                  <a:srgbClr val="FF0000"/>
                </a:solidFill>
              </a:rPr>
              <a:t>O(n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</a:rPr>
              <a:t>)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/>
              <a:t>time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400" dirty="0" smtClean="0"/>
              <a:t>Number </a:t>
            </a:r>
            <a:r>
              <a:rPr lang="en-US" altLang="zh-CN" sz="2400" dirty="0"/>
              <a:t>of swaps may vary from zero (in case of sorted array) to n - 1 (in case array was sorted in reversed order), which results in O(n) number of swaps. </a:t>
            </a:r>
          </a:p>
          <a:p>
            <a:r>
              <a:rPr lang="en-US" altLang="zh-CN" sz="2400" dirty="0" smtClean="0"/>
              <a:t>So selection </a:t>
            </a:r>
            <a:r>
              <a:rPr lang="en-US" altLang="zh-CN" sz="2400" dirty="0"/>
              <a:t>sort requires </a:t>
            </a:r>
            <a:r>
              <a:rPr lang="en-US" altLang="zh-CN" sz="2400" b="1" dirty="0">
                <a:solidFill>
                  <a:srgbClr val="FF0000"/>
                </a:solidFill>
              </a:rPr>
              <a:t>n - 1 number of swaps at most</a:t>
            </a:r>
            <a:r>
              <a:rPr lang="en-US" altLang="zh-CN" sz="2400" dirty="0"/>
              <a:t>, makes it very efficient in situations, </a:t>
            </a:r>
            <a:r>
              <a:rPr lang="en-US" altLang="zh-CN" sz="2400" b="1" dirty="0">
                <a:solidFill>
                  <a:srgbClr val="FF0000"/>
                </a:solidFill>
              </a:rPr>
              <a:t>when write operation is significantly more expensive, than read </a:t>
            </a:r>
            <a:r>
              <a:rPr lang="en-US" altLang="zh-CN" sz="2400" dirty="0"/>
              <a:t>operation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771800" y="1916832"/>
            <a:ext cx="4464496" cy="219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for</a:t>
            </a:r>
            <a:r>
              <a:rPr lang="en-US" altLang="zh-CN" sz="2000" b="1" dirty="0" smtClean="0"/>
              <a:t> i = 1:n, 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1800" b="1" dirty="0" smtClean="0"/>
              <a:t>k = i 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for</a:t>
            </a:r>
            <a:r>
              <a:rPr lang="en-US" altLang="zh-CN" sz="1800" b="1" dirty="0" smtClean="0"/>
              <a:t> j = i+1:n</a:t>
            </a:r>
          </a:p>
          <a:p>
            <a:pPr marL="400050" lvl="1" indent="0"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	if</a:t>
            </a:r>
            <a:r>
              <a:rPr lang="en-US" altLang="zh-CN" sz="1800" b="1" dirty="0" smtClean="0"/>
              <a:t> a[j] &lt; a[k] </a:t>
            </a:r>
            <a:r>
              <a:rPr lang="en-US" altLang="zh-CN" sz="1800" b="1" dirty="0">
                <a:solidFill>
                  <a:srgbClr val="000000"/>
                </a:solidFill>
              </a:rPr>
              <a:t>then</a:t>
            </a:r>
            <a:r>
              <a:rPr lang="en-US" altLang="zh-CN" sz="1800" b="1" dirty="0" smtClean="0"/>
              <a:t> k = j </a:t>
            </a:r>
            <a:endParaRPr lang="en-US" altLang="zh-CN" sz="1400" b="1" i="1" dirty="0" smtClean="0">
              <a:solidFill>
                <a:srgbClr val="006600"/>
              </a:solidFill>
            </a:endParaRP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	swap</a:t>
            </a:r>
            <a:r>
              <a:rPr lang="en-US" altLang="zh-CN" sz="1800" b="1" dirty="0" smtClean="0"/>
              <a:t> a[</a:t>
            </a:r>
            <a:r>
              <a:rPr lang="en-US" altLang="zh-CN" sz="1800" b="1" dirty="0" err="1" smtClean="0"/>
              <a:t>i,k</a:t>
            </a:r>
            <a:r>
              <a:rPr lang="en-US" altLang="zh-CN" sz="1800" b="1" dirty="0" smtClean="0"/>
              <a:t>]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end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Insertion Sort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4536504" cy="358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6" y="112474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b="1" dirty="0" smtClean="0">
                <a:solidFill>
                  <a:srgbClr val="000099"/>
                </a:solidFill>
              </a:rPr>
              <a:t>Although </a:t>
            </a:r>
            <a:r>
              <a:rPr lang="en-US" altLang="zh-CN" b="1" dirty="0">
                <a:solidFill>
                  <a:srgbClr val="FF0000"/>
                </a:solidFill>
              </a:rPr>
              <a:t>O(n</a:t>
            </a:r>
            <a:r>
              <a:rPr lang="en-US" altLang="zh-CN" b="1" baseline="30000" dirty="0">
                <a:solidFill>
                  <a:srgbClr val="FF0000"/>
                </a:solidFill>
              </a:rPr>
              <a:t>2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r>
              <a:rPr lang="en-US" altLang="zh-CN" b="1" dirty="0" smtClean="0">
                <a:solidFill>
                  <a:srgbClr val="000099"/>
                </a:solidFill>
              </a:rPr>
              <a:t>, it is applied in practice for sorting </a:t>
            </a:r>
            <a:r>
              <a:rPr lang="en-US" altLang="zh-CN" b="1" dirty="0">
                <a:solidFill>
                  <a:srgbClr val="000099"/>
                </a:solidFill>
              </a:rPr>
              <a:t>a </a:t>
            </a:r>
            <a:r>
              <a:rPr lang="en-US" altLang="zh-CN" b="1" dirty="0" smtClean="0">
                <a:solidFill>
                  <a:srgbClr val="FF0000"/>
                </a:solidFill>
              </a:rPr>
              <a:t>small</a:t>
            </a:r>
            <a:r>
              <a:rPr lang="en-US" altLang="zh-CN" b="1" dirty="0" smtClean="0">
                <a:solidFill>
                  <a:srgbClr val="000099"/>
                </a:solidFill>
              </a:rPr>
              <a:t> number </a:t>
            </a:r>
            <a:r>
              <a:rPr lang="en-US" altLang="zh-CN" b="1" dirty="0">
                <a:solidFill>
                  <a:srgbClr val="000099"/>
                </a:solidFill>
              </a:rPr>
              <a:t>of </a:t>
            </a:r>
            <a:r>
              <a:rPr lang="en-US" altLang="zh-CN" b="1" dirty="0" smtClean="0">
                <a:solidFill>
                  <a:srgbClr val="000099"/>
                </a:solidFill>
              </a:rPr>
              <a:t>elements (8-12 elements).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000099"/>
                </a:solidFill>
              </a:rPr>
              <a:t>Outperforms most of quadratic sorting algorithms, like selection &amp; bubble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>
                <a:solidFill>
                  <a:srgbClr val="000099"/>
                </a:solidFill>
              </a:rPr>
              <a:t>works the way many </a:t>
            </a:r>
            <a:r>
              <a:rPr lang="en-US" altLang="zh-CN" b="1" dirty="0">
                <a:solidFill>
                  <a:srgbClr val="FF0000"/>
                </a:solidFill>
              </a:rPr>
              <a:t>people </a:t>
            </a:r>
            <a:r>
              <a:rPr lang="en-US" altLang="zh-CN" b="1" dirty="0">
                <a:solidFill>
                  <a:srgbClr val="000099"/>
                </a:solidFill>
              </a:rPr>
              <a:t>sort a hand </a:t>
            </a:r>
            <a:r>
              <a:rPr lang="en-US" altLang="zh-CN" b="1" dirty="0" smtClean="0">
                <a:solidFill>
                  <a:srgbClr val="000099"/>
                </a:solidFill>
              </a:rPr>
              <a:t>of playing cards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 smtClean="0">
                <a:solidFill>
                  <a:srgbClr val="000099"/>
                </a:solidFill>
              </a:rPr>
              <a:t>Somewhat resembles selection sort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64598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Insertion Sort,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𝑂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04456" cy="231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323528" y="371703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b="1" dirty="0">
                <a:solidFill>
                  <a:srgbClr val="000099"/>
                </a:solidFill>
              </a:rPr>
              <a:t>sorted one</a:t>
            </a:r>
            <a:r>
              <a:rPr lang="en-US" altLang="zh-CN" sz="2400" dirty="0">
                <a:solidFill>
                  <a:srgbClr val="000099"/>
                </a:solidFill>
              </a:rPr>
              <a:t> and </a:t>
            </a:r>
            <a:r>
              <a:rPr lang="en-US" altLang="zh-CN" sz="2400" b="1" dirty="0">
                <a:solidFill>
                  <a:srgbClr val="000099"/>
                </a:solidFill>
              </a:rPr>
              <a:t>unsorted 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one</a:t>
            </a:r>
            <a:endParaRPr lang="en-US" altLang="zh-CN" sz="2400" dirty="0" smtClean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99"/>
                </a:solidFill>
              </a:rPr>
              <a:t>At </a:t>
            </a:r>
            <a:r>
              <a:rPr lang="en-US" altLang="zh-CN" sz="2400" dirty="0">
                <a:solidFill>
                  <a:srgbClr val="000099"/>
                </a:solidFill>
              </a:rPr>
              <a:t>the beginning, </a:t>
            </a:r>
            <a:r>
              <a:rPr lang="en-US" altLang="zh-CN" sz="2400" b="1" dirty="0">
                <a:solidFill>
                  <a:srgbClr val="000099"/>
                </a:solidFill>
              </a:rPr>
              <a:t>sorted part</a:t>
            </a:r>
            <a:r>
              <a:rPr lang="en-US" altLang="zh-CN" sz="2400" dirty="0">
                <a:solidFill>
                  <a:srgbClr val="000099"/>
                </a:solidFill>
              </a:rPr>
              <a:t> contains </a:t>
            </a:r>
            <a:r>
              <a:rPr lang="en-US" altLang="zh-CN" sz="2400" b="1" dirty="0">
                <a:solidFill>
                  <a:srgbClr val="000099"/>
                </a:solidFill>
              </a:rPr>
              <a:t>first element</a:t>
            </a:r>
            <a:r>
              <a:rPr lang="en-US" altLang="zh-CN" sz="2400" dirty="0">
                <a:solidFill>
                  <a:srgbClr val="000099"/>
                </a:solidFill>
              </a:rPr>
              <a:t> of the array and </a:t>
            </a:r>
            <a:r>
              <a:rPr lang="en-US" altLang="zh-CN" sz="2400" b="1" dirty="0">
                <a:solidFill>
                  <a:srgbClr val="000099"/>
                </a:solidFill>
              </a:rPr>
              <a:t>unsorted one</a:t>
            </a:r>
            <a:r>
              <a:rPr lang="en-US" altLang="zh-CN" sz="2400" dirty="0">
                <a:solidFill>
                  <a:srgbClr val="000099"/>
                </a:solidFill>
              </a:rPr>
              <a:t> contains the rest. </a:t>
            </a:r>
            <a:endParaRPr lang="en-US" altLang="zh-CN" sz="2400" dirty="0" smtClean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99"/>
                </a:solidFill>
              </a:rPr>
              <a:t>At each step</a:t>
            </a:r>
            <a:r>
              <a:rPr lang="en-US" altLang="zh-CN" sz="2400" dirty="0">
                <a:solidFill>
                  <a:srgbClr val="000099"/>
                </a:solidFill>
              </a:rPr>
              <a:t>, algorithm </a:t>
            </a:r>
            <a:r>
              <a:rPr lang="en-US" altLang="zh-CN" sz="2400" dirty="0" smtClean="0">
                <a:solidFill>
                  <a:srgbClr val="000099"/>
                </a:solidFill>
              </a:rPr>
              <a:t>takes 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first </a:t>
            </a:r>
            <a:r>
              <a:rPr lang="en-US" altLang="zh-CN" sz="2400" b="1" dirty="0">
                <a:solidFill>
                  <a:srgbClr val="000099"/>
                </a:solidFill>
              </a:rPr>
              <a:t>element</a:t>
            </a:r>
            <a:r>
              <a:rPr lang="en-US" altLang="zh-CN" sz="2400" dirty="0">
                <a:solidFill>
                  <a:srgbClr val="000099"/>
                </a:solidFill>
              </a:rPr>
              <a:t> in the </a:t>
            </a:r>
            <a:r>
              <a:rPr lang="en-US" altLang="zh-CN" sz="2400" b="1" dirty="0">
                <a:solidFill>
                  <a:srgbClr val="000099"/>
                </a:solidFill>
              </a:rPr>
              <a:t>unsorted part</a:t>
            </a:r>
            <a:r>
              <a:rPr lang="en-US" altLang="zh-CN" sz="2400" dirty="0">
                <a:solidFill>
                  <a:srgbClr val="000099"/>
                </a:solidFill>
              </a:rPr>
              <a:t> and </a:t>
            </a:r>
            <a:r>
              <a:rPr lang="en-US" altLang="zh-CN" sz="2400" b="1" dirty="0">
                <a:solidFill>
                  <a:srgbClr val="000099"/>
                </a:solidFill>
              </a:rPr>
              <a:t>inserts</a:t>
            </a:r>
            <a:r>
              <a:rPr lang="en-US" altLang="zh-CN" sz="2400" dirty="0">
                <a:solidFill>
                  <a:srgbClr val="000099"/>
                </a:solidFill>
              </a:rPr>
              <a:t> it to the right place of the</a:t>
            </a:r>
            <a:r>
              <a:rPr lang="en-US" altLang="zh-CN" sz="2400" b="1" dirty="0">
                <a:solidFill>
                  <a:srgbClr val="000099"/>
                </a:solidFill>
              </a:rPr>
              <a:t> sorted one.</a:t>
            </a:r>
            <a:endParaRPr lang="zh-CN" alt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Ideas of Insertion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7534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67544" y="4196695"/>
            <a:ext cx="4176464" cy="2400657"/>
            <a:chOff x="107504" y="3140968"/>
            <a:chExt cx="4176464" cy="2400657"/>
          </a:xfrm>
        </p:grpSpPr>
        <p:sp>
          <p:nvSpPr>
            <p:cNvPr id="7" name="矩形 6"/>
            <p:cNvSpPr/>
            <p:nvPr/>
          </p:nvSpPr>
          <p:spPr>
            <a:xfrm>
              <a:off x="107504" y="3140968"/>
              <a:ext cx="417646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000000"/>
                  </a:solidFill>
                </a:rPr>
                <a:t>for</a:t>
              </a:r>
              <a:r>
                <a:rPr lang="en-US" altLang="zh-CN" b="1" dirty="0"/>
                <a:t> </a:t>
              </a:r>
              <a:r>
                <a:rPr lang="en-US" altLang="zh-CN" b="1" dirty="0">
                  <a:solidFill>
                    <a:srgbClr val="000099"/>
                  </a:solidFill>
                </a:rPr>
                <a:t>i = 2:n</a:t>
              </a:r>
              <a:r>
                <a:rPr lang="en-US" altLang="zh-CN" b="1" dirty="0"/>
                <a:t>, </a:t>
              </a:r>
            </a:p>
            <a:p>
              <a:pPr marL="0" lvl="1" indent="0">
                <a:buNone/>
              </a:pPr>
              <a:r>
                <a:rPr lang="en-US" altLang="zh-CN" b="1" i="1" dirty="0" smtClean="0">
                  <a:solidFill>
                    <a:srgbClr val="006600"/>
                  </a:solidFill>
                </a:rPr>
                <a:t>    //</a:t>
              </a:r>
              <a:r>
                <a:rPr lang="en-US" altLang="zh-CN" b="1" i="1" dirty="0">
                  <a:solidFill>
                    <a:srgbClr val="006600"/>
                  </a:solidFill>
                </a:rPr>
                <a:t>invariant: a[1..i] is sorted</a:t>
              </a:r>
              <a:r>
                <a:rPr lang="en-US" altLang="zh-CN" b="1" dirty="0">
                  <a:solidFill>
                    <a:srgbClr val="006600"/>
                  </a:solidFill>
                </a:rPr>
                <a:t> end</a:t>
              </a:r>
              <a:endParaRPr lang="en-US" altLang="zh-CN" b="1" dirty="0"/>
            </a:p>
            <a:p>
              <a:pPr marL="400050" lvl="1" indent="0">
                <a:buNone/>
              </a:pPr>
              <a:r>
                <a:rPr lang="en-US" altLang="zh-CN" b="1" dirty="0">
                  <a:solidFill>
                    <a:srgbClr val="000000"/>
                  </a:solidFill>
                </a:rPr>
                <a:t>for</a:t>
              </a:r>
              <a:r>
                <a:rPr lang="en-US" altLang="zh-CN" b="1" dirty="0"/>
                <a:t> </a:t>
              </a:r>
              <a:r>
                <a:rPr lang="en-US" altLang="zh-CN" b="1" dirty="0">
                  <a:solidFill>
                    <a:srgbClr val="000099"/>
                  </a:solidFill>
                </a:rPr>
                <a:t>(k = i; k &gt; 1 and a[k] &lt; a[k-1]; k--) </a:t>
              </a:r>
            </a:p>
            <a:p>
              <a:pPr marL="400050" lvl="1" indent="0">
                <a:buNone/>
              </a:pPr>
              <a:r>
                <a:rPr lang="en-US" altLang="zh-CN" b="1" i="1" dirty="0"/>
                <a:t>	</a:t>
              </a:r>
              <a:r>
                <a:rPr lang="en-US" altLang="zh-CN" b="1" dirty="0">
                  <a:solidFill>
                    <a:srgbClr val="000000"/>
                  </a:solidFill>
                </a:rPr>
                <a:t>swap</a:t>
              </a:r>
              <a:r>
                <a:rPr lang="en-US" altLang="zh-CN" b="1" dirty="0"/>
                <a:t> </a:t>
              </a:r>
              <a:r>
                <a:rPr lang="en-US" altLang="zh-CN" b="1" dirty="0">
                  <a:solidFill>
                    <a:srgbClr val="000099"/>
                  </a:solidFill>
                </a:rPr>
                <a:t>a[k,k-1] </a:t>
              </a:r>
            </a:p>
            <a:p>
              <a:pPr marL="0" lvl="1" indent="0">
                <a:buNone/>
              </a:pPr>
              <a:r>
                <a:rPr lang="en-US" altLang="zh-CN" b="1" dirty="0">
                  <a:solidFill>
                    <a:srgbClr val="000000"/>
                  </a:solidFill>
                </a:rPr>
                <a:t>end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07504" y="5172293"/>
              <a:ext cx="39661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hlinkClick r:id="rId3"/>
                </a:rPr>
                <a:t>http://www.sorting-algorithms.com</a:t>
              </a:r>
              <a:endParaRPr lang="zh-CN" altLang="en-US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4547081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Next implementation eliminates those unnecessary writes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7039727" y="5805264"/>
            <a:ext cx="844641" cy="432048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0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Shifting instead of swapping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56" y="620688"/>
            <a:ext cx="4353780" cy="19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56" y="2492896"/>
            <a:ext cx="4353780" cy="203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74" y="4581128"/>
            <a:ext cx="4353780" cy="221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04248" y="6381328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[Lafore24]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83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Sorting Problem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84976" cy="49251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800" dirty="0">
                    <a:solidFill>
                      <a:srgbClr val="D60093"/>
                    </a:solidFill>
                  </a:rPr>
                  <a:t>Example:</a:t>
                </a:r>
              </a:p>
              <a:p>
                <a:endParaRPr lang="en-US" altLang="zh-CN" sz="2800" dirty="0" smtClean="0">
                  <a:solidFill>
                    <a:srgbClr val="D60093"/>
                  </a:solidFill>
                </a:endParaRPr>
              </a:p>
              <a:p>
                <a:endParaRPr lang="en-US" altLang="zh-CN" sz="2800" dirty="0">
                  <a:solidFill>
                    <a:srgbClr val="D60093"/>
                  </a:solidFill>
                </a:endParaRPr>
              </a:p>
              <a:p>
                <a:endParaRPr lang="en-US" altLang="zh-CN" sz="2800" dirty="0" smtClean="0">
                  <a:solidFill>
                    <a:srgbClr val="D60093"/>
                  </a:solidFill>
                </a:endParaRPr>
              </a:p>
              <a:p>
                <a:endParaRPr lang="en-US" altLang="zh-CN" sz="2800" dirty="0" smtClean="0">
                  <a:solidFill>
                    <a:srgbClr val="D60093"/>
                  </a:solidFill>
                </a:endParaRPr>
              </a:p>
              <a:p>
                <a:r>
                  <a:rPr lang="en-US" altLang="zh-CN" sz="2800" dirty="0" smtClean="0">
                    <a:solidFill>
                      <a:srgbClr val="D60093"/>
                    </a:solidFill>
                  </a:rPr>
                  <a:t>Input: </a:t>
                </a:r>
                <a:r>
                  <a:rPr lang="en-US" altLang="zh-CN" sz="2800" dirty="0" smtClean="0"/>
                  <a:t>A sequence of n numbers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0066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i="1" dirty="0">
                        <a:solidFill>
                          <a:srgbClr val="0066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i="1" dirty="0">
                        <a:solidFill>
                          <a:srgbClr val="006600"/>
                        </a:solidFill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altLang="zh-CN" sz="2800" i="1" dirty="0">
                        <a:solidFill>
                          <a:srgbClr val="006600"/>
                        </a:solidFill>
                        <a:latin typeface="Cambria Math"/>
                      </a:rPr>
                      <m:t>&gt; </m:t>
                    </m:r>
                  </m:oMath>
                </a14:m>
                <a:endParaRPr lang="en-US" altLang="zh-CN" sz="2800" dirty="0" smtClean="0">
                  <a:solidFill>
                    <a:srgbClr val="006600"/>
                  </a:solidFill>
                </a:endParaRPr>
              </a:p>
              <a:p>
                <a:endParaRPr lang="en-US" altLang="zh-CN" sz="2800" dirty="0" smtClean="0">
                  <a:solidFill>
                    <a:srgbClr val="D60093"/>
                  </a:solidFill>
                </a:endParaRPr>
              </a:p>
              <a:p>
                <a:r>
                  <a:rPr lang="en-US" altLang="zh-CN" sz="2800" dirty="0" smtClean="0">
                    <a:solidFill>
                      <a:srgbClr val="D60093"/>
                    </a:solidFill>
                  </a:rPr>
                  <a:t>Output</a:t>
                </a:r>
                <a:r>
                  <a:rPr lang="en-US" altLang="zh-CN" sz="2800" dirty="0">
                    <a:solidFill>
                      <a:srgbClr val="D60093"/>
                    </a:solidFill>
                  </a:rPr>
                  <a:t>: </a:t>
                </a:r>
                <a:r>
                  <a:rPr lang="en-US" altLang="zh-CN" sz="2800" dirty="0"/>
                  <a:t>A </a:t>
                </a:r>
                <a:r>
                  <a:rPr lang="en-US" altLang="zh-CN" sz="2800" dirty="0" smtClean="0"/>
                  <a:t>permutation (reordering)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66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i="1" dirty="0" smtClean="0">
                        <a:solidFill>
                          <a:srgbClr val="0066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sz="2800" b="0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i="1" dirty="0">
                        <a:solidFill>
                          <a:srgbClr val="006600"/>
                        </a:solidFill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altLang="zh-CN" sz="2800" i="1" dirty="0">
                        <a:solidFill>
                          <a:srgbClr val="006600"/>
                        </a:solidFill>
                        <a:latin typeface="Cambria Math"/>
                      </a:rPr>
                      <m:t>&gt; </m:t>
                    </m:r>
                  </m:oMath>
                </a14:m>
                <a:r>
                  <a:rPr lang="en-US" altLang="zh-CN" sz="2800" dirty="0" smtClean="0"/>
                  <a:t>of the input sequence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b="0" i="0" smtClean="0">
                        <a:solidFill>
                          <a:srgbClr val="006600"/>
                        </a:solidFill>
                        <a:latin typeface="Cambria Math"/>
                      </a:rPr>
                      <m:t> …</m:t>
                    </m:r>
                    <m:r>
                      <a:rPr lang="en-US" altLang="zh-CN" sz="2800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0066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srgbClr val="006600"/>
                  </a:solidFill>
                </a:endParaRPr>
              </a:p>
              <a:p>
                <a:endParaRPr lang="en-US" altLang="zh-CN" sz="2800" dirty="0" smtClean="0">
                  <a:solidFill>
                    <a:srgbClr val="00660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84976" cy="4925144"/>
              </a:xfrm>
              <a:blipFill rotWithShape="1">
                <a:blip r:embed="rId2"/>
                <a:stretch>
                  <a:fillRect l="-1179" t="-2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76" y="1251255"/>
            <a:ext cx="3435697" cy="131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76" y="2564904"/>
            <a:ext cx="3435697" cy="130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0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Shifting instead of </a:t>
            </a:r>
            <a:r>
              <a:rPr lang="en-US" altLang="zh-CN" b="1" dirty="0" smtClean="0"/>
              <a:t>swapping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20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267744" y="3608741"/>
            <a:ext cx="4248472" cy="3156639"/>
            <a:chOff x="4139952" y="2727880"/>
            <a:chExt cx="4429125" cy="357187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509055"/>
              <a:ext cx="4286250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727880"/>
              <a:ext cx="4429125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156630"/>
              <a:ext cx="2819400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1" y="908720"/>
            <a:ext cx="7741493" cy="26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8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Selection &amp; Insertion Sort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</p:spPr>
            <p:txBody>
              <a:bodyPr/>
              <a:lstStyle/>
              <a:p>
                <a:r>
                  <a:rPr lang="en-US" altLang="zh-CN" dirty="0" smtClean="0"/>
                  <a:t>Both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𝑂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 , but insertion sort is faster.</a:t>
                </a:r>
              </a:p>
              <a:p>
                <a:r>
                  <a:rPr lang="en-US" altLang="zh-CN" dirty="0" smtClean="0"/>
                  <a:t>It uses the order info to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reduce</a:t>
                </a:r>
                <a:r>
                  <a:rPr lang="en-US" altLang="zh-CN" dirty="0" smtClean="0"/>
                  <a:t> the average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n/2</a:t>
                </a:r>
                <a:r>
                  <a:rPr lang="en-US" altLang="zh-CN" dirty="0" smtClean="0"/>
                  <a:t> operation furthermore.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  <a:blipFill rotWithShape="1">
                <a:blip r:embed="rId2"/>
                <a:stretch>
                  <a:fillRect l="-1630" t="-4000" r="-1556" b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104456" cy="231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51520" y="3789040"/>
            <a:ext cx="4392488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for</a:t>
            </a:r>
            <a:r>
              <a:rPr lang="en-US" altLang="zh-CN" sz="2000" b="1" dirty="0" smtClean="0"/>
              <a:t> i = 1:n, 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1800" b="1" dirty="0" smtClean="0"/>
              <a:t>k = i</a:t>
            </a:r>
            <a:endParaRPr lang="en-US" altLang="zh-CN" sz="1400" b="1" dirty="0" smtClean="0">
              <a:solidFill>
                <a:srgbClr val="006600"/>
              </a:solidFill>
            </a:endParaRP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for</a:t>
            </a:r>
            <a:r>
              <a:rPr lang="en-US" altLang="zh-CN" sz="1800" b="1" dirty="0" smtClean="0"/>
              <a:t> j = i+1:n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	if</a:t>
            </a:r>
            <a:r>
              <a:rPr lang="en-US" altLang="zh-CN" sz="1800" b="1" dirty="0" smtClean="0"/>
              <a:t> a[j] &lt; a[k] 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then</a:t>
            </a:r>
            <a:r>
              <a:rPr lang="en-US" altLang="zh-CN" sz="1800" b="1" dirty="0" smtClean="0"/>
              <a:t> k = j 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	swap</a:t>
            </a:r>
            <a:r>
              <a:rPr lang="en-US" altLang="zh-CN" sz="1800" b="1" dirty="0" smtClean="0"/>
              <a:t> a[</a:t>
            </a:r>
            <a:r>
              <a:rPr lang="en-US" altLang="zh-CN" sz="1800" b="1" dirty="0" err="1" smtClean="0"/>
              <a:t>i,k</a:t>
            </a:r>
            <a:r>
              <a:rPr lang="en-US" altLang="zh-CN" sz="1800" b="1" dirty="0" smtClean="0"/>
              <a:t>]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end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Pseudo Code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/>
              <a:t>A schematic description of the algorithm which can </a:t>
            </a:r>
            <a:r>
              <a:rPr lang="en-US" altLang="zh-CN" sz="2400" b="1" dirty="0" smtClean="0"/>
              <a:t>be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easily </a:t>
            </a:r>
            <a:r>
              <a:rPr lang="en-US" altLang="zh-CN" sz="2400" b="1" dirty="0">
                <a:solidFill>
                  <a:srgbClr val="FF0000"/>
                </a:solidFill>
              </a:rPr>
              <a:t>translated </a:t>
            </a:r>
            <a:r>
              <a:rPr lang="en-US" altLang="zh-CN" sz="2400" b="1" dirty="0"/>
              <a:t>to a “real” programming language</a:t>
            </a:r>
            <a:endParaRPr lang="en-US" altLang="zh-CN" sz="2400" b="1" dirty="0" smtClean="0"/>
          </a:p>
          <a:p>
            <a:pPr lvl="1"/>
            <a:r>
              <a:rPr lang="en-US" altLang="zh-CN" sz="2000" b="1" dirty="0" smtClean="0"/>
              <a:t>Common in the literature</a:t>
            </a:r>
          </a:p>
          <a:p>
            <a:pPr lvl="1"/>
            <a:r>
              <a:rPr lang="en-US" altLang="zh-CN" sz="2000" b="1" dirty="0" smtClean="0"/>
              <a:t>Easily translated into real code</a:t>
            </a:r>
          </a:p>
          <a:p>
            <a:pPr lvl="1"/>
            <a:endParaRPr lang="en-US" altLang="zh-CN" sz="2000" b="1" dirty="0"/>
          </a:p>
          <a:p>
            <a:pPr lvl="1"/>
            <a:endParaRPr lang="en-US" altLang="zh-CN" sz="2000" b="1" dirty="0" smtClean="0"/>
          </a:p>
          <a:p>
            <a:pPr lvl="1"/>
            <a:r>
              <a:rPr lang="en-US" altLang="zh-CN" sz="2000" dirty="0"/>
              <a:t>More information can be found in [</a:t>
            </a:r>
            <a:r>
              <a:rPr lang="en-US" altLang="zh-CN" sz="2000" dirty="0" smtClean="0"/>
              <a:t>CLRS] </a:t>
            </a:r>
            <a:r>
              <a:rPr lang="en-US" altLang="zh-CN" sz="2000" dirty="0"/>
              <a:t>book</a:t>
            </a:r>
            <a:endParaRPr lang="zh-CN" altLang="en-US" sz="2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Pseudo Code – Basic Operators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“</a:t>
            </a:r>
            <a:r>
              <a:rPr lang="en-US" altLang="zh-CN" sz="2800" dirty="0"/>
              <a:t>←” – assignment operator</a:t>
            </a:r>
          </a:p>
          <a:p>
            <a:r>
              <a:rPr lang="en-US" altLang="zh-CN" sz="2800" dirty="0" smtClean="0"/>
              <a:t>“</a:t>
            </a:r>
            <a:r>
              <a:rPr lang="en-US" altLang="zh-CN" sz="2800" dirty="0"/>
              <a:t>for”, “while”, “repeat-until” – loop operators</a:t>
            </a:r>
          </a:p>
          <a:p>
            <a:r>
              <a:rPr lang="en-US" altLang="zh-CN" sz="2800" dirty="0" smtClean="0"/>
              <a:t>“</a:t>
            </a:r>
            <a:r>
              <a:rPr lang="en-US" altLang="zh-CN" sz="2800" dirty="0"/>
              <a:t>if-else”, “case” – condition operators</a:t>
            </a:r>
          </a:p>
          <a:p>
            <a:r>
              <a:rPr lang="en-US" altLang="zh-CN" sz="2800" dirty="0" smtClean="0"/>
              <a:t>“</a:t>
            </a:r>
            <a:r>
              <a:rPr lang="en-US" altLang="zh-CN" sz="2800" dirty="0"/>
              <a:t>return” – return from procedure</a:t>
            </a:r>
          </a:p>
          <a:p>
            <a:r>
              <a:rPr lang="en-US" altLang="zh-CN" sz="2800" dirty="0" smtClean="0"/>
              <a:t>Lots </a:t>
            </a:r>
            <a:r>
              <a:rPr lang="en-US" altLang="zh-CN" sz="2800" dirty="0"/>
              <a:t>of other operators with their meaning obvious from </a:t>
            </a:r>
            <a:r>
              <a:rPr lang="en-US" altLang="zh-CN" sz="2800" dirty="0" smtClean="0"/>
              <a:t>their names</a:t>
            </a:r>
            <a:r>
              <a:rPr lang="en-US" altLang="zh-CN" sz="2800" dirty="0"/>
              <a:t>, e.g.,</a:t>
            </a:r>
          </a:p>
          <a:p>
            <a:pPr marL="857250" lvl="1" indent="-457200"/>
            <a:r>
              <a:rPr lang="en-US" altLang="zh-CN" dirty="0" smtClean="0"/>
              <a:t>“</a:t>
            </a:r>
            <a:r>
              <a:rPr lang="en-US" altLang="zh-CN" dirty="0"/>
              <a:t>swap”, “delete”, “new”, ’==‘ etc.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3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Pseudo Code - Conventions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Indentation</a:t>
            </a:r>
            <a:r>
              <a:rPr lang="en-US" altLang="zh-CN" sz="2400" dirty="0"/>
              <a:t> indicates block </a:t>
            </a:r>
            <a:r>
              <a:rPr lang="en-US" altLang="zh-CN" sz="2400" dirty="0" smtClean="0"/>
              <a:t>structure</a:t>
            </a:r>
          </a:p>
          <a:p>
            <a:endParaRPr lang="en-US" altLang="zh-CN" sz="1600" dirty="0"/>
          </a:p>
          <a:p>
            <a:r>
              <a:rPr lang="en-US" altLang="zh-CN" sz="2400" dirty="0" smtClean="0"/>
              <a:t>Variables </a:t>
            </a:r>
            <a:r>
              <a:rPr lang="en-US" altLang="zh-CN" sz="2400" dirty="0"/>
              <a:t>are local to a given </a:t>
            </a:r>
            <a:r>
              <a:rPr lang="en-US" altLang="zh-CN" sz="2400" dirty="0" smtClean="0"/>
              <a:t>procedure</a:t>
            </a:r>
          </a:p>
          <a:p>
            <a:endParaRPr lang="en-US" altLang="zh-CN" sz="1600" dirty="0"/>
          </a:p>
          <a:p>
            <a:r>
              <a:rPr lang="en-US" altLang="zh-CN" sz="2400" dirty="0" smtClean="0"/>
              <a:t>A[i</a:t>
            </a:r>
            <a:r>
              <a:rPr lang="en-US" altLang="zh-CN" sz="2400" dirty="0"/>
              <a:t>] denotes the i-</a:t>
            </a:r>
            <a:r>
              <a:rPr lang="en-US" altLang="zh-CN" sz="2400" dirty="0" err="1"/>
              <a:t>th</a:t>
            </a:r>
            <a:r>
              <a:rPr lang="en-US" altLang="zh-CN" sz="2400" dirty="0"/>
              <a:t> element of the array A</a:t>
            </a:r>
          </a:p>
          <a:p>
            <a:pPr lvl="1"/>
            <a:r>
              <a:rPr lang="en-US" altLang="zh-CN" sz="2000" dirty="0" smtClean="0"/>
              <a:t>A[i…j</a:t>
            </a:r>
            <a:r>
              <a:rPr lang="en-US" altLang="zh-CN" sz="2000" dirty="0"/>
              <a:t>] denotes the </a:t>
            </a:r>
            <a:r>
              <a:rPr lang="en-US" altLang="zh-CN" sz="2000" dirty="0" err="1"/>
              <a:t>subarray</a:t>
            </a:r>
            <a:r>
              <a:rPr lang="en-US" altLang="zh-CN" sz="2000" dirty="0"/>
              <a:t> containing elements A[i], A[i+1],…, A[j]</a:t>
            </a:r>
          </a:p>
          <a:p>
            <a:endParaRPr lang="en-US" altLang="zh-CN" sz="1600" dirty="0" smtClean="0"/>
          </a:p>
          <a:p>
            <a:r>
              <a:rPr lang="en-US" altLang="zh-CN" sz="2400" dirty="0" smtClean="0"/>
              <a:t>An </a:t>
            </a:r>
            <a:r>
              <a:rPr lang="en-US" altLang="zh-CN" sz="2400" dirty="0"/>
              <a:t>empty pointer value is denoted by </a:t>
            </a:r>
            <a:r>
              <a:rPr lang="en-US" altLang="zh-CN" sz="2400" dirty="0">
                <a:solidFill>
                  <a:srgbClr val="FF0000"/>
                </a:solidFill>
              </a:rPr>
              <a:t>NIL</a:t>
            </a:r>
          </a:p>
          <a:p>
            <a:endParaRPr lang="en-US" altLang="zh-CN" sz="1600" dirty="0" smtClean="0"/>
          </a:p>
          <a:p>
            <a:r>
              <a:rPr lang="en-US" altLang="zh-CN" sz="2400" dirty="0" smtClean="0"/>
              <a:t>Fields </a:t>
            </a:r>
            <a:r>
              <a:rPr lang="en-US" altLang="zh-CN" sz="2400" dirty="0"/>
              <a:t>(and methods) in the composite objects are accessed by “.”,</a:t>
            </a:r>
          </a:p>
          <a:p>
            <a:pPr lvl="1"/>
            <a:r>
              <a:rPr lang="en-US" altLang="zh-CN" sz="2000" dirty="0" smtClean="0"/>
              <a:t>e.g</a:t>
            </a:r>
            <a:r>
              <a:rPr lang="en-US" altLang="zh-CN" sz="2000" dirty="0"/>
              <a:t>. Person.id, </a:t>
            </a:r>
            <a:r>
              <a:rPr lang="en-US" altLang="zh-CN" sz="2000" dirty="0" err="1"/>
              <a:t>Person.FirstName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Person.FamilyName</a:t>
            </a:r>
            <a:r>
              <a:rPr lang="en-US" altLang="zh-CN" sz="2000" dirty="0"/>
              <a:t>, etc.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7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Why is sorting worth so much attention?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/>
              <a:t>Sorting is </a:t>
            </a:r>
            <a:r>
              <a:rPr lang="en-US" altLang="zh-CN" sz="2000" b="1" dirty="0" smtClean="0">
                <a:solidFill>
                  <a:srgbClr val="D60093"/>
                </a:solidFill>
              </a:rPr>
              <a:t>basic</a:t>
            </a:r>
            <a:r>
              <a:rPr lang="en-US" altLang="zh-CN" sz="2000" dirty="0" smtClean="0">
                <a:solidFill>
                  <a:srgbClr val="D60093"/>
                </a:solidFill>
              </a:rPr>
              <a:t> </a:t>
            </a:r>
            <a:r>
              <a:rPr lang="en-US" altLang="zh-CN" sz="2000" dirty="0" smtClean="0"/>
              <a:t>building block</a:t>
            </a:r>
          </a:p>
          <a:p>
            <a:pPr marL="400050" lvl="1" indent="0">
              <a:buNone/>
            </a:pPr>
            <a:endParaRPr lang="en-US" altLang="zh-CN" sz="1800" dirty="0" smtClean="0"/>
          </a:p>
          <a:p>
            <a:pPr marL="400050" lvl="1" indent="0">
              <a:buNone/>
            </a:pPr>
            <a:endParaRPr lang="en-US" altLang="zh-CN" sz="1800" dirty="0"/>
          </a:p>
          <a:p>
            <a:pPr marL="400050" lvl="1" indent="0">
              <a:buNone/>
            </a:pPr>
            <a:endParaRPr lang="en-US" altLang="zh-CN" sz="1800" dirty="0" smtClean="0"/>
          </a:p>
          <a:p>
            <a:pPr marL="400050" lvl="1" indent="0">
              <a:buNone/>
            </a:pPr>
            <a:endParaRPr lang="en-US" altLang="zh-CN" sz="1800" dirty="0"/>
          </a:p>
          <a:p>
            <a:pPr marL="400050" lvl="1" indent="0">
              <a:buNone/>
            </a:pPr>
            <a:endParaRPr lang="en-US" altLang="zh-CN" sz="1800" dirty="0" smtClean="0"/>
          </a:p>
          <a:p>
            <a:pPr marL="400050" lvl="1" indent="0">
              <a:buNone/>
            </a:pPr>
            <a:endParaRPr lang="en-US" altLang="zh-CN" sz="1800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/>
              <a:t>Historically</a:t>
            </a:r>
            <a:r>
              <a:rPr lang="en-US" altLang="zh-CN" sz="2000" dirty="0"/>
              <a:t>, ¼ mainframe cycles were spent sorting data [Knu98]. It remains most </a:t>
            </a:r>
            <a:r>
              <a:rPr lang="en-US" altLang="zh-CN" sz="2000" b="1" dirty="0">
                <a:solidFill>
                  <a:srgbClr val="D60093"/>
                </a:solidFill>
              </a:rPr>
              <a:t>ubiquitous</a:t>
            </a:r>
            <a:r>
              <a:rPr lang="en-US" altLang="zh-CN" sz="2000" dirty="0"/>
              <a:t> in </a:t>
            </a:r>
            <a:r>
              <a:rPr lang="en-US" altLang="zh-CN" sz="2000" dirty="0" smtClean="0"/>
              <a:t>practice.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sz="2000" dirty="0"/>
          </a:p>
          <a:p>
            <a:pPr marL="514350" indent="-514350">
              <a:buFont typeface="+mj-lt"/>
              <a:buAutoNum type="arabicPeriod"/>
            </a:pP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sz="2000" dirty="0"/>
          </a:p>
          <a:p>
            <a:pPr marL="514350" indent="-514350">
              <a:buFont typeface="+mj-lt"/>
              <a:buAutoNum type="arabicPeriod"/>
            </a:pP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33214"/>
            <a:ext cx="2016224" cy="175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t2.gstatic.com/images?q=tbn:ANd9GcSJ-YstbQ5DIEa1SIM_v3Tu6WUAM3icNt1wvL1Ug197i-8F-J4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474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Algorithm Efficiency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2894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To sort 10 million </a:t>
                </a:r>
                <a:r>
                  <a:rPr lang="en-US" altLang="zh-CN" dirty="0" smtClean="0"/>
                  <a:t>numbers:</a:t>
                </a:r>
                <a:endParaRPr lang="zh-CN" altLang="en-US" dirty="0"/>
              </a:p>
              <a:p>
                <a:r>
                  <a:rPr lang="en-US" altLang="zh-CN" dirty="0" smtClean="0"/>
                  <a:t>Insertion sort: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𝑂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?=2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Merge sort: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?=50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/>
                  <a:t>Many important problems can be reduced to sorting, so we can use our </a:t>
                </a:r>
                <a:r>
                  <a:rPr lang="en-US" altLang="zh-CN" dirty="0" smtClean="0"/>
                  <a:t>clever </a:t>
                </a:r>
                <a:r>
                  <a:rPr lang="en-US" altLang="zh-CN" i="1" dirty="0" smtClean="0"/>
                  <a:t>O</a:t>
                </a:r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n </a:t>
                </a:r>
                <a:r>
                  <a:rPr lang="en-US" altLang="zh-CN" dirty="0"/>
                  <a:t>log </a:t>
                </a:r>
                <a:r>
                  <a:rPr lang="en-US" altLang="zh-CN" i="1" dirty="0"/>
                  <a:t>n</a:t>
                </a:r>
                <a:r>
                  <a:rPr lang="en-US" altLang="zh-CN" dirty="0"/>
                  <a:t>) algorithms to do </a:t>
                </a:r>
                <a:r>
                  <a:rPr lang="en-US" altLang="zh-CN" dirty="0" smtClean="0"/>
                  <a:t>work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289451"/>
              </a:xfrm>
              <a:blipFill rotWithShape="1">
                <a:blip r:embed="rId2"/>
                <a:stretch>
                  <a:fillRect l="-1704" t="-2304" r="-2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358306" y="4293096"/>
            <a:ext cx="6408712" cy="633670"/>
            <a:chOff x="1343930" y="3861048"/>
            <a:chExt cx="6408712" cy="63367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930" y="3861048"/>
              <a:ext cx="6408712" cy="633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459716" y="4177883"/>
              <a:ext cx="432048" cy="3168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43930" y="2732268"/>
            <a:ext cx="6296025" cy="624724"/>
            <a:chOff x="1423986" y="2204864"/>
            <a:chExt cx="6296025" cy="62472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986" y="2204864"/>
              <a:ext cx="62960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459716" y="2512753"/>
              <a:ext cx="432048" cy="3168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7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Applications of Sorting - Searching</a:t>
            </a:r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34248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80928"/>
            <a:ext cx="62484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142555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99"/>
                </a:solidFill>
              </a:rPr>
              <a:t>Binary search tests whether an item is in a dictionary in </a:t>
            </a:r>
            <a:r>
              <a:rPr lang="en-US" altLang="zh-CN" sz="2400" i="1" dirty="0">
                <a:solidFill>
                  <a:srgbClr val="000099"/>
                </a:solidFill>
              </a:rPr>
              <a:t>O</a:t>
            </a:r>
            <a:r>
              <a:rPr lang="en-US" altLang="zh-CN" sz="2400" dirty="0">
                <a:solidFill>
                  <a:srgbClr val="000099"/>
                </a:solidFill>
              </a:rPr>
              <a:t>(log </a:t>
            </a:r>
            <a:r>
              <a:rPr lang="en-US" altLang="zh-CN" sz="2400" i="1" dirty="0" smtClean="0">
                <a:solidFill>
                  <a:srgbClr val="000099"/>
                </a:solidFill>
              </a:rPr>
              <a:t>n</a:t>
            </a:r>
            <a:r>
              <a:rPr lang="en-US" altLang="zh-CN" sz="2400" dirty="0" smtClean="0">
                <a:solidFill>
                  <a:srgbClr val="000099"/>
                </a:solidFill>
              </a:rPr>
              <a:t>) time</a:t>
            </a:r>
            <a:r>
              <a:rPr lang="en-US" altLang="zh-CN" sz="2400" dirty="0">
                <a:solidFill>
                  <a:srgbClr val="000099"/>
                </a:solidFill>
              </a:rPr>
              <a:t>, provided the keys are all sorted</a:t>
            </a:r>
            <a:endParaRPr lang="zh-CN" alt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Applications of Sorting - Closest </a:t>
            </a:r>
            <a:r>
              <a:rPr lang="en-US" altLang="zh-CN" dirty="0" smtClean="0"/>
              <a:t>pair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72608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Given </a:t>
            </a:r>
            <a:r>
              <a:rPr lang="en-US" altLang="zh-CN" sz="2400" dirty="0"/>
              <a:t>a set of </a:t>
            </a:r>
            <a:r>
              <a:rPr lang="en-US" altLang="zh-CN" sz="2400" i="1" dirty="0"/>
              <a:t>n </a:t>
            </a:r>
            <a:r>
              <a:rPr lang="en-US" altLang="zh-CN" sz="2400" dirty="0"/>
              <a:t>numbers, how do you find the pair of </a:t>
            </a:r>
            <a:r>
              <a:rPr lang="en-US" altLang="zh-CN" sz="2400" dirty="0" smtClean="0"/>
              <a:t>numbers that </a:t>
            </a:r>
            <a:r>
              <a:rPr lang="en-US" altLang="zh-CN" sz="2400" dirty="0"/>
              <a:t>have the smallest difference between </a:t>
            </a:r>
            <a:r>
              <a:rPr lang="en-US" altLang="zh-CN" sz="2400" dirty="0" smtClean="0"/>
              <a:t>them?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Once </a:t>
            </a:r>
            <a:r>
              <a:rPr lang="en-US" altLang="zh-CN" sz="2400" dirty="0"/>
              <a:t>the numbers are </a:t>
            </a:r>
            <a:r>
              <a:rPr lang="en-US" altLang="zh-CN" sz="2400" dirty="0" smtClean="0"/>
              <a:t>sorted, the </a:t>
            </a:r>
            <a:r>
              <a:rPr lang="en-US" altLang="zh-CN" sz="2400" dirty="0"/>
              <a:t>closest pair of numbers must lie next to each other somewhere in </a:t>
            </a:r>
            <a:r>
              <a:rPr lang="en-US" altLang="zh-CN" sz="2400" dirty="0" smtClean="0"/>
              <a:t>sorted order</a:t>
            </a:r>
            <a:r>
              <a:rPr lang="en-US" altLang="zh-CN" sz="2400" dirty="0"/>
              <a:t>. Thus, a linear-time scan through them completes the job, for a </a:t>
            </a:r>
            <a:r>
              <a:rPr lang="en-US" altLang="zh-CN" sz="2400" dirty="0" smtClean="0"/>
              <a:t>total of </a:t>
            </a:r>
            <a:r>
              <a:rPr lang="en-US" altLang="zh-CN" sz="2400" i="1" dirty="0"/>
              <a:t>O</a:t>
            </a:r>
            <a:r>
              <a:rPr lang="en-US" altLang="zh-CN" sz="2400" dirty="0"/>
              <a:t>(</a:t>
            </a:r>
            <a:r>
              <a:rPr lang="en-US" altLang="zh-CN" sz="2400" i="1" dirty="0"/>
              <a:t>n </a:t>
            </a:r>
            <a:r>
              <a:rPr lang="en-US" altLang="zh-CN" sz="2400" dirty="0"/>
              <a:t>log </a:t>
            </a:r>
            <a:r>
              <a:rPr lang="en-US" altLang="zh-CN" sz="2400" i="1" dirty="0"/>
              <a:t>n</a:t>
            </a:r>
            <a:r>
              <a:rPr lang="en-US" altLang="zh-CN" sz="2400" dirty="0"/>
              <a:t>) time </a:t>
            </a:r>
            <a:r>
              <a:rPr lang="en-US" altLang="zh-CN" sz="2400" dirty="0" smtClean="0"/>
              <a:t>including </a:t>
            </a:r>
            <a:r>
              <a:rPr lang="en-US" altLang="zh-CN" sz="2400" dirty="0"/>
              <a:t>the sorting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/>
          </a:p>
          <a:p>
            <a:endParaRPr lang="en-US" altLang="zh-CN" sz="800" dirty="0" smtClean="0"/>
          </a:p>
          <a:p>
            <a:r>
              <a:rPr lang="en-US" altLang="zh-CN" sz="2400" dirty="0" smtClean="0"/>
              <a:t>For point cloud processing: k-nearest neighbors or neighbors in ball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96" y="2348880"/>
            <a:ext cx="4743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90" y="4797152"/>
            <a:ext cx="4705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4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Applications of Sorting </a:t>
            </a:r>
            <a:r>
              <a:rPr lang="en-US" altLang="zh-CN" dirty="0" smtClean="0"/>
              <a:t>– Convex Hall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rubber </a:t>
            </a:r>
            <a:r>
              <a:rPr lang="en-US" altLang="zh-CN" dirty="0" smtClean="0"/>
              <a:t>band stretched </a:t>
            </a:r>
            <a:r>
              <a:rPr lang="en-US" altLang="zh-CN" dirty="0"/>
              <a:t>over the </a:t>
            </a:r>
            <a:r>
              <a:rPr lang="en-US" altLang="zh-CN" dirty="0" smtClean="0"/>
              <a:t>points</a:t>
            </a:r>
          </a:p>
          <a:p>
            <a:r>
              <a:rPr lang="en-US" altLang="zh-CN" dirty="0" smtClean="0"/>
              <a:t>Collision detection in Game, etc.</a:t>
            </a:r>
          </a:p>
          <a:p>
            <a:r>
              <a:rPr lang="en-US" altLang="zh-CN" dirty="0"/>
              <a:t>The total time is linear after the </a:t>
            </a:r>
            <a:r>
              <a:rPr lang="en-US" altLang="zh-CN" dirty="0" smtClean="0"/>
              <a:t>sorting has </a:t>
            </a:r>
            <a:r>
              <a:rPr lang="en-US" altLang="zh-CN" dirty="0"/>
              <a:t>been </a:t>
            </a:r>
            <a:r>
              <a:rPr lang="en-US" altLang="zh-CN" dirty="0" smtClean="0"/>
              <a:t>done </a:t>
            </a:r>
            <a:r>
              <a:rPr lang="en-US" altLang="zh-CN" dirty="0"/>
              <a:t>(by </a:t>
            </a:r>
            <a:r>
              <a:rPr lang="en-US" altLang="zh-CN" i="1" dirty="0"/>
              <a:t>x</a:t>
            </a:r>
            <a:r>
              <a:rPr lang="en-US" altLang="zh-CN" dirty="0"/>
              <a:t>-coordinate)</a:t>
            </a:r>
            <a:endParaRPr lang="zh-CN" altLang="en-US" dirty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6804049" cy="262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516216" y="6416587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[Skiena2] </a:t>
            </a:r>
            <a:r>
              <a:rPr lang="en-US" altLang="zh-CN" dirty="0" smtClean="0"/>
              <a:t>ch4.1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15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9500"/>
            <a:ext cx="6480720" cy="32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Internet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28" y="2538362"/>
            <a:ext cx="4176464" cy="394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9378" y="596009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b="1" dirty="0">
                <a:hlinkClick r:id="rId4"/>
              </a:rPr>
              <a:t>http://www.arnetminer.org/association.do?m=home&amp;query=junjie+cao&amp;Submit=Search</a:t>
            </a:r>
            <a:endParaRPr lang="zh-CN" altLang="en-US" sz="1400" b="1" dirty="0"/>
          </a:p>
        </p:txBody>
      </p:sp>
      <p:sp>
        <p:nvSpPr>
          <p:cNvPr id="7" name="矩形 6"/>
          <p:cNvSpPr/>
          <p:nvPr/>
        </p:nvSpPr>
        <p:spPr>
          <a:xfrm>
            <a:off x="96652" y="3861048"/>
            <a:ext cx="65024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hlinkClick r:id="rId5"/>
              </a:rPr>
              <a:t>http://academic.research.microsoft.com/AcademicMap</a:t>
            </a:r>
            <a:endParaRPr lang="zh-CN" altLang="en-US" sz="1400" b="1" dirty="0"/>
          </a:p>
        </p:txBody>
      </p:sp>
      <p:sp>
        <p:nvSpPr>
          <p:cNvPr id="5" name="矩形 4"/>
          <p:cNvSpPr/>
          <p:nvPr/>
        </p:nvSpPr>
        <p:spPr>
          <a:xfrm>
            <a:off x="2160240" y="6525344"/>
            <a:ext cx="6156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hlinkClick r:id="rId6"/>
              </a:rPr>
              <a:t>http://academic.research.microsoft.com/VisualExplorer#13382472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146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Why review standard </a:t>
            </a:r>
            <a:r>
              <a:rPr lang="en-US" altLang="zh-CN" sz="3600" dirty="0"/>
              <a:t>sorting when you are better off </a:t>
            </a:r>
            <a:r>
              <a:rPr lang="en-US" altLang="zh-CN" sz="3600" i="1" dirty="0"/>
              <a:t>not </a:t>
            </a:r>
            <a:r>
              <a:rPr lang="en-US" altLang="zh-CN" sz="3600" dirty="0"/>
              <a:t>implementing them and using built-in library functions </a:t>
            </a:r>
            <a:r>
              <a:rPr lang="en-US" altLang="zh-CN" sz="3600" dirty="0" smtClean="0"/>
              <a:t>instead?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/>
              <a:t>Most of interesting </a:t>
            </a:r>
            <a:r>
              <a:rPr lang="en-US" altLang="zh-CN" sz="2400" b="1" dirty="0">
                <a:solidFill>
                  <a:srgbClr val="FF0000"/>
                </a:solidFill>
              </a:rPr>
              <a:t>ideas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appear in sorting: </a:t>
            </a:r>
          </a:p>
          <a:p>
            <a:pPr marL="914400" lvl="1" indent="-514350"/>
            <a:r>
              <a:rPr lang="en-US" altLang="zh-CN" sz="2000" dirty="0" smtClean="0"/>
              <a:t>divide-and-conquer, data structures, randomized algorithms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/>
              <a:t>Typical </a:t>
            </a:r>
            <a:r>
              <a:rPr lang="en-US" altLang="zh-CN" sz="2400" dirty="0"/>
              <a:t>computer science students study the basic sorting algorithms at least </a:t>
            </a:r>
            <a:r>
              <a:rPr lang="en-US" altLang="zh-CN" sz="2400" b="1" dirty="0">
                <a:solidFill>
                  <a:srgbClr val="FF0000"/>
                </a:solidFill>
              </a:rPr>
              <a:t>three times</a:t>
            </a:r>
            <a:r>
              <a:rPr lang="en-US" altLang="zh-CN" sz="2400" b="1" dirty="0"/>
              <a:t> </a:t>
            </a:r>
            <a:r>
              <a:rPr lang="en-US" altLang="zh-CN" sz="2400" dirty="0"/>
              <a:t>before they graduate: first in </a:t>
            </a:r>
            <a:r>
              <a:rPr lang="en-US" altLang="zh-CN" sz="2400" b="1" dirty="0"/>
              <a:t>introductory programming</a:t>
            </a:r>
            <a:r>
              <a:rPr lang="en-US" altLang="zh-CN" sz="2400" dirty="0"/>
              <a:t>, then in </a:t>
            </a:r>
            <a:r>
              <a:rPr lang="en-US" altLang="zh-CN" sz="2400" b="1" dirty="0"/>
              <a:t>data structures</a:t>
            </a:r>
            <a:r>
              <a:rPr lang="en-US" altLang="zh-CN" sz="2400" dirty="0"/>
              <a:t>, and finally in </a:t>
            </a:r>
            <a:r>
              <a:rPr lang="en-US" altLang="zh-CN" sz="2400" dirty="0" smtClean="0"/>
              <a:t>their </a:t>
            </a:r>
            <a:r>
              <a:rPr lang="en-US" altLang="zh-CN" sz="2400" b="1" dirty="0"/>
              <a:t>algorithms</a:t>
            </a:r>
            <a:r>
              <a:rPr lang="en-US" altLang="zh-CN" sz="2400" dirty="0"/>
              <a:t> course</a:t>
            </a:r>
            <a:r>
              <a:rPr lang="en-US" altLang="zh-CN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0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/>
              <a:t>Sorting is thoroughly studied. Dozens of diff algorithms exist, most of which possess some </a:t>
            </a:r>
            <a:r>
              <a:rPr lang="en-US" altLang="zh-CN" sz="2400" b="1" dirty="0">
                <a:solidFill>
                  <a:srgbClr val="FF0000"/>
                </a:solidFill>
              </a:rPr>
              <a:t>particular advantage </a:t>
            </a:r>
            <a:r>
              <a:rPr lang="en-US" altLang="zh-CN" sz="2400" dirty="0"/>
              <a:t>over others in certain situations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5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jjcao">
      <a:dk1>
        <a:srgbClr val="D60093"/>
      </a:dk1>
      <a:lt1>
        <a:srgbClr val="FFFFFF"/>
      </a:lt1>
      <a:dk2>
        <a:srgbClr val="002060"/>
      </a:dk2>
      <a:lt2>
        <a:srgbClr val="FFFF00"/>
      </a:lt2>
      <a:accent1>
        <a:srgbClr val="002060"/>
      </a:accent1>
      <a:accent2>
        <a:srgbClr val="0042C7"/>
      </a:accent2>
      <a:accent3>
        <a:srgbClr val="0070C0"/>
      </a:accent3>
      <a:accent4>
        <a:srgbClr val="002060"/>
      </a:accent4>
      <a:accent5>
        <a:srgbClr val="002060"/>
      </a:accent5>
      <a:accent6>
        <a:srgbClr val="002060"/>
      </a:accent6>
      <a:hlink>
        <a:srgbClr val="FFDE66"/>
      </a:hlink>
      <a:folHlink>
        <a:srgbClr val="D490C5"/>
      </a:folHlink>
    </a:clrScheme>
    <a:fontScheme name="jjcao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1267</Words>
  <Application>Microsoft Office PowerPoint</Application>
  <PresentationFormat>全屏显示(4:3)</PresentationFormat>
  <Paragraphs>221</Paragraphs>
  <Slides>24</Slides>
  <Notes>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Data Structure &amp; Algorithm</vt:lpstr>
      <vt:lpstr>The Sorting Problem</vt:lpstr>
      <vt:lpstr>Why is sorting worth so much attention?</vt:lpstr>
      <vt:lpstr>Algorithm Efficiency</vt:lpstr>
      <vt:lpstr>Applications of Sorting - Searching</vt:lpstr>
      <vt:lpstr>Applications of Sorting - Closest pair</vt:lpstr>
      <vt:lpstr>Applications of Sorting – Convex Hall</vt:lpstr>
      <vt:lpstr>Internet</vt:lpstr>
      <vt:lpstr>Why review standard sorting when you are better off not implementing them and using built-in library functions instead?</vt:lpstr>
      <vt:lpstr>Sorting!!</vt:lpstr>
      <vt:lpstr>Sorting</vt:lpstr>
      <vt:lpstr>First Idea in Our Head</vt:lpstr>
      <vt:lpstr>Selection Sort (When no additional storage space is allowed)</vt:lpstr>
      <vt:lpstr>Several Sort Algorithms</vt:lpstr>
      <vt:lpstr>Selection Sort - Complexity analysis</vt:lpstr>
      <vt:lpstr>Insertion Sort</vt:lpstr>
      <vt:lpstr>Insertion Sort, O(c_1 n^2)</vt:lpstr>
      <vt:lpstr>Ideas of Insertion</vt:lpstr>
      <vt:lpstr>Shifting instead of swapping</vt:lpstr>
      <vt:lpstr>Shifting instead of swapping</vt:lpstr>
      <vt:lpstr>Selection &amp; Insertion Sort</vt:lpstr>
      <vt:lpstr>Pseudo Code</vt:lpstr>
      <vt:lpstr>Pseudo Code – Basic Operators</vt:lpstr>
      <vt:lpstr>Pseudo Code - Conventions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 &amp; C++</dc:title>
  <dc:creator>jjcao</dc:creator>
  <cp:lastModifiedBy>jjcao</cp:lastModifiedBy>
  <cp:revision>308</cp:revision>
  <dcterms:created xsi:type="dcterms:W3CDTF">2011-05-06T08:43:00Z</dcterms:created>
  <dcterms:modified xsi:type="dcterms:W3CDTF">2011-09-01T04:53:07Z</dcterms:modified>
</cp:coreProperties>
</file>