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256" r:id="rId2"/>
    <p:sldId id="359" r:id="rId3"/>
    <p:sldId id="360" r:id="rId4"/>
    <p:sldId id="362" r:id="rId5"/>
    <p:sldId id="358" r:id="rId6"/>
    <p:sldId id="320" r:id="rId7"/>
    <p:sldId id="322" r:id="rId8"/>
    <p:sldId id="321" r:id="rId9"/>
    <p:sldId id="342" r:id="rId10"/>
    <p:sldId id="344" r:id="rId11"/>
    <p:sldId id="345" r:id="rId12"/>
    <p:sldId id="346" r:id="rId13"/>
    <p:sldId id="353" r:id="rId14"/>
    <p:sldId id="354" r:id="rId15"/>
    <p:sldId id="350" r:id="rId16"/>
    <p:sldId id="349" r:id="rId17"/>
    <p:sldId id="324" r:id="rId18"/>
    <p:sldId id="326" r:id="rId19"/>
    <p:sldId id="352" r:id="rId20"/>
    <p:sldId id="355" r:id="rId21"/>
    <p:sldId id="356" r:id="rId22"/>
    <p:sldId id="357" r:id="rId23"/>
    <p:sldId id="327" r:id="rId24"/>
    <p:sldId id="337" r:id="rId25"/>
    <p:sldId id="338" r:id="rId26"/>
    <p:sldId id="339" r:id="rId27"/>
    <p:sldId id="340" r:id="rId28"/>
    <p:sldId id="341" r:id="rId29"/>
    <p:sldId id="331" r:id="rId30"/>
    <p:sldId id="319" r:id="rId31"/>
    <p:sldId id="317" r:id="rId32"/>
    <p:sldId id="318" r:id="rId33"/>
    <p:sldId id="363" r:id="rId3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57BF3367-73B2-41C2-A241-5E84CFBB7967}">
          <p14:sldIdLst>
            <p14:sldId id="256"/>
            <p14:sldId id="359"/>
            <p14:sldId id="360"/>
            <p14:sldId id="362"/>
            <p14:sldId id="358"/>
            <p14:sldId id="320"/>
            <p14:sldId id="322"/>
            <p14:sldId id="321"/>
            <p14:sldId id="342"/>
            <p14:sldId id="344"/>
            <p14:sldId id="345"/>
            <p14:sldId id="346"/>
            <p14:sldId id="353"/>
            <p14:sldId id="354"/>
            <p14:sldId id="350"/>
            <p14:sldId id="349"/>
            <p14:sldId id="324"/>
            <p14:sldId id="326"/>
            <p14:sldId id="352"/>
            <p14:sldId id="355"/>
            <p14:sldId id="356"/>
            <p14:sldId id="357"/>
            <p14:sldId id="327"/>
            <p14:sldId id="337"/>
            <p14:sldId id="338"/>
            <p14:sldId id="339"/>
            <p14:sldId id="340"/>
            <p14:sldId id="341"/>
            <p14:sldId id="331"/>
            <p14:sldId id="319"/>
            <p14:sldId id="317"/>
            <p14:sldId id="318"/>
            <p14:sldId id="3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D60093"/>
    <a:srgbClr val="000000"/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125" autoAdjust="0"/>
  </p:normalViewPr>
  <p:slideViewPr>
    <p:cSldViewPr>
      <p:cViewPr varScale="1">
        <p:scale>
          <a:sx n="98" d="100"/>
          <a:sy n="98" d="100"/>
        </p:scale>
        <p:origin x="-19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3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12" Type="http://schemas.openxmlformats.org/officeDocument/2006/relationships/image" Target="../media/image12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11" Type="http://schemas.openxmlformats.org/officeDocument/2006/relationships/image" Target="../media/image11.wmf"/><Relationship Id="rId5" Type="http://schemas.openxmlformats.org/officeDocument/2006/relationships/image" Target="../media/image5.wmf"/><Relationship Id="rId15" Type="http://schemas.openxmlformats.org/officeDocument/2006/relationships/image" Target="../media/image15.wmf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image" Target="../media/image9.wmf"/><Relationship Id="rId14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43E8A-B74F-4446-A70D-6F169A00921A}" type="datetimeFigureOut">
              <a:rPr lang="zh-CN" altLang="en-US" smtClean="0"/>
              <a:t>2011/9/5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1D1C2-F24F-4AFF-A2A9-8A95893DAB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7609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1D1C2-F24F-4AFF-A2A9-8A95893DAB7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4199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charset="-122"/>
              </a:defRPr>
            </a:lvl9pPr>
          </a:lstStyle>
          <a:p>
            <a:pPr eaLnBrk="1" hangingPunct="1"/>
            <a:fld id="{8AE3CA8E-0769-44D5-B609-3CE9C5FADD23}" type="slidenum">
              <a:rPr lang="en-US" altLang="zh-CN" smtClean="0">
                <a:latin typeface="Arial" charset="0"/>
              </a:rPr>
              <a:pPr eaLnBrk="1" hangingPunct="1"/>
              <a:t>2</a:t>
            </a:fld>
            <a:endParaRPr lang="en-US" altLang="zh-CN" smtClean="0">
              <a:latin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dirty="0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1D1C2-F24F-4AFF-A2A9-8A95893DAB7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0953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1D1C2-F24F-4AFF-A2A9-8A95893DAB7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086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/>
              <a:t>Machine-independent algorithm design depends upon a hypothetical computer called the </a:t>
            </a:r>
            <a:r>
              <a:rPr lang="en-US" altLang="zh-CN" sz="1200" b="1" dirty="0" smtClean="0">
                <a:solidFill>
                  <a:srgbClr val="FF0000"/>
                </a:solidFill>
              </a:rPr>
              <a:t>Random Access Machine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1D1C2-F24F-4AFF-A2A9-8A95893DAB7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9449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1D1C2-F24F-4AFF-A2A9-8A95893DAB73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9645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75E5B-A3C7-4539-8143-894B8F864F28}" type="datetime1">
              <a:rPr lang="zh-CN" altLang="en-US" smtClean="0"/>
              <a:t>2011/9/5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9745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BB984-DAD3-4D39-9534-BBF731443225}" type="datetime1">
              <a:rPr lang="zh-CN" altLang="en-US" smtClean="0"/>
              <a:t>2011/9/5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0778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9A32-FB41-4B76-8464-CA559312AE09}" type="datetime1">
              <a:rPr lang="zh-CN" altLang="en-US" smtClean="0"/>
              <a:t>2011/9/5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8759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BDB5C-F66A-42E9-A67D-F0845C501396}" type="datetime1">
              <a:rPr lang="zh-CN" altLang="en-US" smtClean="0"/>
              <a:t>2011/9/5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7401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71318-5C41-4C3F-9199-D7C732AAA2EE}" type="datetime1">
              <a:rPr lang="zh-CN" altLang="en-US" smtClean="0"/>
              <a:t>2011/9/5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3856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A20E-590A-4A11-BABD-3DBBDED1C231}" type="datetime1">
              <a:rPr lang="zh-CN" altLang="en-US" smtClean="0"/>
              <a:t>2011/9/5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4498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B599-D7A6-4253-A771-993852DD48C1}" type="datetime1">
              <a:rPr lang="zh-CN" altLang="en-US" smtClean="0"/>
              <a:t>2011/9/5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0176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6CB16-CE72-481A-8E6C-2221B109FE15}" type="datetime1">
              <a:rPr lang="zh-CN" altLang="en-US" smtClean="0"/>
              <a:t>2011/9/5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2598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BCF8B-3CA1-4A2D-B848-A5936D5FA0A5}" type="datetime1">
              <a:rPr lang="zh-CN" altLang="en-US" smtClean="0"/>
              <a:t>2011/9/5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4046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A283B-3DE8-4C42-9C55-EE20C332C7D5}" type="datetime1">
              <a:rPr lang="zh-CN" altLang="en-US" smtClean="0"/>
              <a:t>2011/9/5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4481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40E07-7A53-4881-A399-823317BECC0A}" type="datetime1">
              <a:rPr lang="zh-CN" altLang="en-US" smtClean="0"/>
              <a:t>2011/9/5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6042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5ADDAD50-B541-446D-9802-4D1C100BD2F0}" type="datetime1">
              <a:rPr lang="zh-CN" altLang="en-US" smtClean="0"/>
              <a:t>2011/9/5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791854A4-FC01-4148-8A20-06CA6807176C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78590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009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009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009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00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5.wmf"/><Relationship Id="rId18" Type="http://schemas.openxmlformats.org/officeDocument/2006/relationships/oleObject" Target="../embeddings/oleObject8.bin"/><Relationship Id="rId26" Type="http://schemas.openxmlformats.org/officeDocument/2006/relationships/oleObject" Target="../embeddings/oleObject12.bin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9.wmf"/><Relationship Id="rId34" Type="http://schemas.openxmlformats.org/officeDocument/2006/relationships/image" Target="../media/image16.png"/><Relationship Id="rId7" Type="http://schemas.openxmlformats.org/officeDocument/2006/relationships/image" Target="../media/image2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7.wmf"/><Relationship Id="rId25" Type="http://schemas.openxmlformats.org/officeDocument/2006/relationships/image" Target="../media/image11.wmf"/><Relationship Id="rId33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29" Type="http://schemas.openxmlformats.org/officeDocument/2006/relationships/image" Target="../media/image13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wmf"/><Relationship Id="rId24" Type="http://schemas.openxmlformats.org/officeDocument/2006/relationships/oleObject" Target="../embeddings/oleObject11.bin"/><Relationship Id="rId32" Type="http://schemas.openxmlformats.org/officeDocument/2006/relationships/oleObject" Target="../embeddings/oleObject15.bin"/><Relationship Id="rId5" Type="http://schemas.openxmlformats.org/officeDocument/2006/relationships/image" Target="../media/image1.wmf"/><Relationship Id="rId15" Type="http://schemas.openxmlformats.org/officeDocument/2006/relationships/image" Target="../media/image6.wmf"/><Relationship Id="rId23" Type="http://schemas.openxmlformats.org/officeDocument/2006/relationships/image" Target="../media/image10.wmf"/><Relationship Id="rId28" Type="http://schemas.openxmlformats.org/officeDocument/2006/relationships/oleObject" Target="../embeddings/oleObject13.bin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8.wmf"/><Relationship Id="rId31" Type="http://schemas.openxmlformats.org/officeDocument/2006/relationships/image" Target="../media/image14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Relationship Id="rId27" Type="http://schemas.openxmlformats.org/officeDocument/2006/relationships/image" Target="../media/image12.wmf"/><Relationship Id="rId30" Type="http://schemas.openxmlformats.org/officeDocument/2006/relationships/oleObject" Target="../embeddings/oleObject14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0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D60093"/>
                </a:solidFill>
              </a:rPr>
              <a:t>Data Structure &amp; Algorithm</a:t>
            </a:r>
            <a:endParaRPr lang="zh-CN" altLang="en-US" dirty="0">
              <a:solidFill>
                <a:srgbClr val="D60093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99592" y="3886200"/>
            <a:ext cx="7344816" cy="17526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Lecture 3 –Algorithm Analysis JJCAO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8632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Insertion Sort - Best Case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zh-CN" dirty="0" smtClean="0"/>
                  <a:t>Input: </a:t>
                </a:r>
                <a:r>
                  <a:rPr lang="en-US" altLang="zh-CN" b="1" dirty="0"/>
                  <a:t>&lt;1,2,3,4,5,6&gt; </a:t>
                </a:r>
                <a:r>
                  <a:rPr lang="en-US" altLang="zh-CN" dirty="0"/>
                  <a:t>is already </a:t>
                </a:r>
                <a:r>
                  <a:rPr lang="en-US" altLang="zh-CN" dirty="0" smtClean="0"/>
                  <a:t>sorted</a:t>
                </a:r>
              </a:p>
              <a:p>
                <a:pPr marL="0" indent="0">
                  <a:buNone/>
                </a:pPr>
                <a:endParaRPr lang="en-US" altLang="zh-CN" dirty="0" smtClean="0"/>
              </a:p>
              <a:p>
                <a:pPr>
                  <a:buFont typeface="Symbol" pitchFamily="18" charset="2"/>
                  <a:buChar char="Þ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 smtClean="0">
                    <a:solidFill>
                      <a:srgbClr val="000000"/>
                    </a:solidFill>
                  </a:rPr>
                  <a:t>=1 </a:t>
                </a:r>
                <a:r>
                  <a:rPr lang="en-US" altLang="zh-CN" b="1" dirty="0"/>
                  <a:t>&amp;</a:t>
                </a:r>
                <a:r>
                  <a:rPr lang="en-US" altLang="zh-CN" dirty="0" smtClean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altLang="zh-CN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CN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/>
                          </a:rPr>
                          <m:t>=2</m:t>
                        </m:r>
                      </m:sub>
                      <m:sup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CN" dirty="0" smtClean="0">
                    <a:solidFill>
                      <a:srgbClr val="000000"/>
                    </a:solidFill>
                  </a:rPr>
                  <a:t>=n-1</a:t>
                </a:r>
              </a:p>
              <a:p>
                <a:pPr>
                  <a:buFont typeface="Symbol" pitchFamily="18" charset="2"/>
                  <a:buChar char="Þ"/>
                </a:pPr>
                <a:r>
                  <a:rPr lang="en-US" altLang="zh-CN" dirty="0" smtClean="0"/>
                  <a:t>T(n)=4n+3(n-1)=7n</a:t>
                </a:r>
              </a:p>
              <a:p>
                <a:pPr>
                  <a:buFont typeface="Symbol" pitchFamily="18" charset="2"/>
                  <a:buChar char="Þ"/>
                </a:pPr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 smtClean="0"/>
                  <a:t>This is a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linear</a:t>
                </a:r>
                <a:r>
                  <a:rPr lang="en-US" altLang="zh-CN" dirty="0" smtClean="0"/>
                  <a:t> function of n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926" t="-17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3753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Insertion Sort - Worst Case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zh-CN" dirty="0" smtClean="0"/>
                  <a:t>Input: </a:t>
                </a:r>
                <a:r>
                  <a:rPr lang="en-US" altLang="zh-CN" b="1" dirty="0"/>
                  <a:t>&lt;6,5,4,3,2,1</a:t>
                </a:r>
                <a:r>
                  <a:rPr lang="en-US" altLang="zh-CN" b="1" dirty="0" smtClean="0"/>
                  <a:t>&gt; (reverse order)</a:t>
                </a:r>
                <a:endParaRPr lang="en-US" altLang="zh-CN" dirty="0" smtClean="0"/>
              </a:p>
              <a:p>
                <a:pPr marL="0" indent="0">
                  <a:buNone/>
                </a:pPr>
                <a:endParaRPr lang="en-US" altLang="zh-CN" dirty="0" smtClean="0"/>
              </a:p>
              <a:p>
                <a:pPr>
                  <a:buFont typeface="Symbol" pitchFamily="18" charset="2"/>
                  <a:buChar char="Þ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 smtClean="0">
                    <a:solidFill>
                      <a:srgbClr val="000000"/>
                    </a:solidFill>
                  </a:rPr>
                  <a:t>=i </a:t>
                </a:r>
                <a:r>
                  <a:rPr lang="en-US" altLang="zh-CN" b="1" dirty="0"/>
                  <a:t>&amp;</a:t>
                </a:r>
                <a:r>
                  <a:rPr lang="en-US" altLang="zh-CN" dirty="0" smtClean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altLang="zh-CN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CN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/>
                          </a:rPr>
                          <m:t>=2</m:t>
                        </m:r>
                      </m:sub>
                      <m:sup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CN" dirty="0" smtClean="0">
                    <a:solidFill>
                      <a:srgbClr val="000000"/>
                    </a:solidFill>
                  </a:rPr>
                  <a:t>=n(n+1)/2</a:t>
                </a:r>
              </a:p>
              <a:p>
                <a:pPr>
                  <a:buFont typeface="Symbol" pitchFamily="18" charset="2"/>
                  <a:buChar char="Þ"/>
                </a:pPr>
                <a:r>
                  <a:rPr lang="en-US" altLang="zh-CN" dirty="0" smtClean="0"/>
                  <a:t>T(n)=4n+3</a:t>
                </a:r>
                <a:r>
                  <a:rPr lang="en-US" altLang="zh-CN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zh-CN" dirty="0"/>
                  <a:t>n(n+1)/2 </a:t>
                </a:r>
                <a:r>
                  <a:rPr lang="en-US" altLang="zh-CN" dirty="0" smtClean="0"/>
                  <a:t>=4n+3n^2</a:t>
                </a:r>
              </a:p>
              <a:p>
                <a:pPr>
                  <a:buFont typeface="Symbol" pitchFamily="18" charset="2"/>
                  <a:buChar char="Þ"/>
                </a:pPr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 smtClean="0"/>
                  <a:t>This is a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quadratic </a:t>
                </a:r>
                <a:r>
                  <a:rPr lang="en-US" altLang="zh-CN" dirty="0" smtClean="0"/>
                  <a:t>function of n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926" t="-17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7267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Insertion Sort </a:t>
            </a:r>
            <a:r>
              <a:rPr lang="en-US" altLang="zh-CN" dirty="0" smtClean="0"/>
              <a:t>– Average Case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zh-CN" dirty="0" smtClean="0"/>
                  <a:t>On average:</a:t>
                </a:r>
              </a:p>
              <a:p>
                <a:pPr marL="0" indent="0">
                  <a:buNone/>
                </a:pPr>
                <a:endParaRPr lang="en-US" altLang="zh-CN" dirty="0" smtClean="0"/>
              </a:p>
              <a:p>
                <a:pPr>
                  <a:buFont typeface="Symbol" pitchFamily="18" charset="2"/>
                  <a:buChar char="Þ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 smtClean="0">
                    <a:solidFill>
                      <a:srgbClr val="000000"/>
                    </a:solidFill>
                  </a:rPr>
                  <a:t>=i/2 </a:t>
                </a:r>
                <a:r>
                  <a:rPr lang="en-US" altLang="zh-CN" b="1" dirty="0"/>
                  <a:t>&amp;</a:t>
                </a:r>
                <a:r>
                  <a:rPr lang="en-US" altLang="zh-CN" dirty="0" smtClean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altLang="zh-CN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CN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/>
                          </a:rPr>
                          <m:t>=2</m:t>
                        </m:r>
                      </m:sub>
                      <m:sup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CN" dirty="0" smtClean="0">
                    <a:solidFill>
                      <a:srgbClr val="000000"/>
                    </a:solidFill>
                  </a:rPr>
                  <a:t>=n(n+1)/4</a:t>
                </a:r>
              </a:p>
              <a:p>
                <a:pPr>
                  <a:buFont typeface="Symbol" pitchFamily="18" charset="2"/>
                  <a:buChar char="Þ"/>
                </a:pPr>
                <a:r>
                  <a:rPr lang="en-US" altLang="zh-CN" dirty="0" smtClean="0"/>
                  <a:t>T(n)=4n+3</a:t>
                </a:r>
                <a:r>
                  <a:rPr lang="en-US" altLang="zh-CN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zh-CN" dirty="0"/>
                  <a:t>n(n+1</a:t>
                </a:r>
                <a:r>
                  <a:rPr lang="en-US" altLang="zh-CN" dirty="0" smtClean="0"/>
                  <a:t>)/4 =4n+3n^2</a:t>
                </a:r>
              </a:p>
              <a:p>
                <a:pPr>
                  <a:buFont typeface="Symbol" pitchFamily="18" charset="2"/>
                  <a:buChar char="Þ"/>
                </a:pPr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 smtClean="0"/>
                  <a:t>This is a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quadratic </a:t>
                </a:r>
                <a:r>
                  <a:rPr lang="en-US" altLang="zh-CN" dirty="0" smtClean="0"/>
                  <a:t>function of n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926" t="-17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8209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Worst-Case Complexity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/>
              <a:t>The worst case complexity of an algorithm is the </a:t>
            </a:r>
            <a:r>
              <a:rPr lang="en-US" altLang="zh-CN" sz="2800" dirty="0" smtClean="0"/>
              <a:t>function defined </a:t>
            </a:r>
            <a:r>
              <a:rPr lang="en-US" altLang="zh-CN" sz="2800" dirty="0"/>
              <a:t>by the </a:t>
            </a:r>
            <a:r>
              <a:rPr lang="en-US" altLang="zh-CN" sz="2800" dirty="0">
                <a:solidFill>
                  <a:srgbClr val="FF0000"/>
                </a:solidFill>
              </a:rPr>
              <a:t>maximum</a:t>
            </a:r>
            <a:r>
              <a:rPr lang="en-US" altLang="zh-CN" sz="2800" dirty="0"/>
              <a:t> number of </a:t>
            </a:r>
            <a:r>
              <a:rPr lang="en-US" altLang="zh-CN" sz="2800" dirty="0">
                <a:solidFill>
                  <a:srgbClr val="FF0000"/>
                </a:solidFill>
              </a:rPr>
              <a:t>steps</a:t>
            </a:r>
            <a:r>
              <a:rPr lang="en-US" altLang="zh-CN" sz="2800" dirty="0"/>
              <a:t> taken on </a:t>
            </a:r>
            <a:r>
              <a:rPr lang="en-US" altLang="zh-CN" sz="2800" dirty="0" smtClean="0"/>
              <a:t>any instance </a:t>
            </a:r>
            <a:r>
              <a:rPr lang="en-US" altLang="zh-CN" sz="2800" dirty="0"/>
              <a:t>of </a:t>
            </a:r>
            <a:r>
              <a:rPr lang="en-US" altLang="zh-CN" sz="2800" dirty="0">
                <a:solidFill>
                  <a:srgbClr val="FF0000"/>
                </a:solidFill>
              </a:rPr>
              <a:t>size n</a:t>
            </a:r>
            <a:r>
              <a:rPr lang="en-US" altLang="zh-CN" sz="2800" dirty="0"/>
              <a:t>.</a:t>
            </a:r>
            <a:endParaRPr lang="zh-CN" altLang="en-US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93851"/>
            <a:ext cx="5210175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660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Best-Case &amp; Average-Case Complexity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997152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/>
              <a:t>The </a:t>
            </a:r>
            <a:r>
              <a:rPr lang="en-US" altLang="zh-CN" i="1" dirty="0"/>
              <a:t>best case complexity </a:t>
            </a:r>
            <a:r>
              <a:rPr lang="en-US" altLang="zh-CN" dirty="0"/>
              <a:t>of an algorithm is the </a:t>
            </a:r>
            <a:r>
              <a:rPr lang="en-US" altLang="zh-CN" dirty="0" smtClean="0"/>
              <a:t>function defined </a:t>
            </a:r>
            <a:r>
              <a:rPr lang="en-US" altLang="zh-CN" dirty="0"/>
              <a:t>by the </a:t>
            </a:r>
            <a:r>
              <a:rPr lang="en-US" altLang="zh-CN" dirty="0">
                <a:solidFill>
                  <a:srgbClr val="FF0000"/>
                </a:solidFill>
              </a:rPr>
              <a:t>minimum</a:t>
            </a:r>
            <a:r>
              <a:rPr lang="en-US" altLang="zh-CN" dirty="0"/>
              <a:t> number of steps taken on </a:t>
            </a:r>
            <a:r>
              <a:rPr lang="en-US" altLang="zh-CN" dirty="0" smtClean="0"/>
              <a:t>any instance </a:t>
            </a:r>
            <a:r>
              <a:rPr lang="en-US" altLang="zh-CN" dirty="0"/>
              <a:t>of size n</a:t>
            </a:r>
            <a:r>
              <a:rPr lang="en-US" altLang="zh-CN" dirty="0" smtClean="0"/>
              <a:t>.</a:t>
            </a:r>
          </a:p>
          <a:p>
            <a:endParaRPr lang="en-US" altLang="zh-CN" dirty="0"/>
          </a:p>
          <a:p>
            <a:r>
              <a:rPr lang="en-US" altLang="zh-CN" dirty="0"/>
              <a:t>The </a:t>
            </a:r>
            <a:r>
              <a:rPr lang="en-US" altLang="zh-CN" i="1" dirty="0"/>
              <a:t>average-case complexity </a:t>
            </a:r>
            <a:r>
              <a:rPr lang="en-US" altLang="zh-CN" dirty="0"/>
              <a:t>of the algorithm is the </a:t>
            </a:r>
            <a:r>
              <a:rPr lang="en-US" altLang="zh-CN" dirty="0" smtClean="0"/>
              <a:t>function defined </a:t>
            </a:r>
            <a:r>
              <a:rPr lang="en-US" altLang="zh-CN" dirty="0"/>
              <a:t>by an </a:t>
            </a:r>
            <a:r>
              <a:rPr lang="en-US" altLang="zh-CN" dirty="0">
                <a:solidFill>
                  <a:srgbClr val="FF0000"/>
                </a:solidFill>
              </a:rPr>
              <a:t>average</a:t>
            </a:r>
            <a:r>
              <a:rPr lang="en-US" altLang="zh-CN" dirty="0"/>
              <a:t> number of steps taken on any </a:t>
            </a:r>
            <a:r>
              <a:rPr lang="en-US" altLang="zh-CN" dirty="0" smtClean="0"/>
              <a:t>instance of </a:t>
            </a:r>
            <a:r>
              <a:rPr lang="en-US" altLang="zh-CN" dirty="0"/>
              <a:t>size n</a:t>
            </a:r>
            <a:r>
              <a:rPr lang="en-US" altLang="zh-CN" dirty="0" smtClean="0"/>
              <a:t>.</a:t>
            </a:r>
          </a:p>
          <a:p>
            <a:endParaRPr lang="en-US" altLang="zh-CN" dirty="0"/>
          </a:p>
          <a:p>
            <a:r>
              <a:rPr lang="en-US" altLang="zh-CN" b="1" dirty="0">
                <a:solidFill>
                  <a:srgbClr val="FF0000"/>
                </a:solidFill>
              </a:rPr>
              <a:t>Each of these complexities defines a numerical function: </a:t>
            </a:r>
            <a:r>
              <a:rPr lang="en-US" altLang="zh-CN" b="1" dirty="0" smtClean="0">
                <a:solidFill>
                  <a:srgbClr val="FF0000"/>
                </a:solidFill>
              </a:rPr>
              <a:t>time vs</a:t>
            </a:r>
            <a:r>
              <a:rPr lang="en-US" altLang="zh-CN" b="1" dirty="0">
                <a:solidFill>
                  <a:srgbClr val="FF0000"/>
                </a:solidFill>
              </a:rPr>
              <a:t>. size!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9959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Worst Case </a:t>
            </a:r>
            <a:r>
              <a:rPr lang="en-US" altLang="zh-CN" dirty="0" smtClean="0"/>
              <a:t>Running Time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525963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dirty="0"/>
              <a:t>Gives upper bound on running time for any input.</a:t>
            </a:r>
          </a:p>
          <a:p>
            <a:pPr marL="0" indent="0">
              <a:buNone/>
            </a:pPr>
            <a:r>
              <a:rPr lang="en-US" altLang="zh-CN" dirty="0"/>
              <a:t>A guarantee that the algorithm </a:t>
            </a:r>
            <a:r>
              <a:rPr lang="en-US" altLang="zh-CN" dirty="0">
                <a:solidFill>
                  <a:srgbClr val="FF0000"/>
                </a:solidFill>
              </a:rPr>
              <a:t>never</a:t>
            </a:r>
            <a:r>
              <a:rPr lang="en-US" altLang="zh-CN" dirty="0"/>
              <a:t> takes </a:t>
            </a:r>
            <a:r>
              <a:rPr lang="en-US" altLang="zh-CN" dirty="0" smtClean="0"/>
              <a:t>longer</a:t>
            </a:r>
            <a:r>
              <a:rPr lang="en-US" altLang="zh-CN" dirty="0"/>
              <a:t>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For </a:t>
            </a:r>
            <a:r>
              <a:rPr lang="en-US" altLang="zh-CN" dirty="0"/>
              <a:t>some applications, worst case happens often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</a:t>
            </a:r>
            <a:r>
              <a:rPr lang="en-US" altLang="zh-CN" dirty="0" smtClean="0">
                <a:solidFill>
                  <a:srgbClr val="D60093"/>
                </a:solidFill>
              </a:rPr>
              <a:t>Example</a:t>
            </a:r>
            <a:r>
              <a:rPr lang="en-US" altLang="zh-CN" dirty="0"/>
              <a:t>:</a:t>
            </a:r>
          </a:p>
          <a:p>
            <a:pPr marL="0" indent="0">
              <a:buNone/>
            </a:pPr>
            <a:r>
              <a:rPr lang="en-US" altLang="zh-CN" dirty="0" smtClean="0"/>
              <a:t>	Searching </a:t>
            </a:r>
            <a:r>
              <a:rPr lang="en-US" altLang="zh-CN" dirty="0"/>
              <a:t>a data base for missing information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Average </a:t>
            </a:r>
            <a:r>
              <a:rPr lang="en-US" altLang="zh-CN" dirty="0"/>
              <a:t>case is often roughly as bad as </a:t>
            </a:r>
            <a:r>
              <a:rPr lang="en-US" altLang="zh-CN" dirty="0" err="1"/>
              <a:t>w.c.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 smtClean="0"/>
              <a:t>   </a:t>
            </a:r>
            <a:r>
              <a:rPr lang="en-US" altLang="zh-CN" dirty="0">
                <a:solidFill>
                  <a:srgbClr val="D60093"/>
                </a:solidFill>
              </a:rPr>
              <a:t>Example</a:t>
            </a:r>
            <a:r>
              <a:rPr lang="en-US" altLang="zh-CN" dirty="0"/>
              <a:t>: Insertion </a:t>
            </a:r>
            <a:r>
              <a:rPr lang="en-US" altLang="zh-CN" dirty="0" smtClean="0"/>
              <a:t>Sort, both O(n^2)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567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483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/>
              <a:t>The RAM Model of Computation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600200"/>
            <a:ext cx="8892480" cy="51411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sz="2400" dirty="0" smtClean="0">
                <a:solidFill>
                  <a:schemeClr val="tx1"/>
                </a:solidFill>
              </a:rPr>
              <a:t>RAM: Random </a:t>
            </a:r>
            <a:r>
              <a:rPr lang="en-US" altLang="zh-CN" sz="2400" dirty="0">
                <a:solidFill>
                  <a:schemeClr val="tx1"/>
                </a:solidFill>
              </a:rPr>
              <a:t>Access </a:t>
            </a:r>
            <a:r>
              <a:rPr lang="en-US" altLang="zh-CN" sz="2400" dirty="0" smtClean="0">
                <a:solidFill>
                  <a:schemeClr val="tx1"/>
                </a:solidFill>
              </a:rPr>
              <a:t>Machine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CN" sz="2400" dirty="0"/>
              <a:t>Each </a:t>
            </a:r>
            <a:r>
              <a:rPr lang="en-US" altLang="zh-CN" sz="2400" dirty="0" smtClean="0"/>
              <a:t>simple </a:t>
            </a:r>
            <a:r>
              <a:rPr lang="en-US" altLang="zh-CN" sz="2400" dirty="0"/>
              <a:t>operation (+, -, =, if, call) takes 1 step.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CN" sz="2400" dirty="0" smtClean="0"/>
              <a:t>Loops </a:t>
            </a:r>
            <a:r>
              <a:rPr lang="en-US" altLang="zh-CN" sz="2400" dirty="0"/>
              <a:t>and subroutine calls are </a:t>
            </a:r>
            <a:r>
              <a:rPr lang="en-US" altLang="zh-CN" sz="2400" i="1" dirty="0"/>
              <a:t>not </a:t>
            </a:r>
            <a:r>
              <a:rPr lang="en-US" altLang="zh-CN" sz="2400" dirty="0"/>
              <a:t>simple </a:t>
            </a:r>
            <a:r>
              <a:rPr lang="en-US" altLang="zh-CN" sz="2400" dirty="0" smtClean="0"/>
              <a:t>operations. They </a:t>
            </a:r>
            <a:r>
              <a:rPr lang="en-US" altLang="zh-CN" sz="2400" dirty="0"/>
              <a:t>depend upon the size of the data and the </a:t>
            </a:r>
            <a:r>
              <a:rPr lang="en-US" altLang="zh-CN" sz="2400" dirty="0" smtClean="0"/>
              <a:t>contents of </a:t>
            </a:r>
            <a:r>
              <a:rPr lang="en-US" altLang="zh-CN" sz="2400" dirty="0"/>
              <a:t>a subroutine. “Sort” is not a single step operation</a:t>
            </a:r>
            <a:r>
              <a:rPr lang="en-US" altLang="zh-CN" sz="2400" dirty="0" smtClean="0"/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CN" sz="2400" dirty="0" smtClean="0"/>
              <a:t>Each </a:t>
            </a:r>
            <a:r>
              <a:rPr lang="en-US" altLang="zh-CN" sz="2400" dirty="0"/>
              <a:t>memory access takes exactly 1 </a:t>
            </a:r>
            <a:r>
              <a:rPr lang="en-US" altLang="zh-CN" sz="2400" dirty="0" smtClean="0"/>
              <a:t>step.</a:t>
            </a:r>
          </a:p>
          <a:p>
            <a:pPr marL="914400" lvl="1" indent="-457200">
              <a:buFont typeface="+mj-lt"/>
              <a:buAutoNum type="arabicPeriod"/>
            </a:pPr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2400" dirty="0">
                <a:solidFill>
                  <a:schemeClr val="tx1"/>
                </a:solidFill>
              </a:rPr>
              <a:t>For a given problem instance:</a:t>
            </a:r>
          </a:p>
          <a:p>
            <a:r>
              <a:rPr lang="en-US" altLang="zh-CN" sz="2400" dirty="0" smtClean="0"/>
              <a:t>Running time of an algorithm = </a:t>
            </a:r>
            <a:r>
              <a:rPr lang="en-US" altLang="zh-CN" sz="2400" b="1" dirty="0" smtClean="0">
                <a:solidFill>
                  <a:srgbClr val="006600"/>
                </a:solidFill>
              </a:rPr>
              <a:t>#RAM </a:t>
            </a:r>
            <a:r>
              <a:rPr lang="en-US" altLang="zh-CN" sz="2400" dirty="0" smtClean="0"/>
              <a:t>steps</a:t>
            </a:r>
          </a:p>
          <a:p>
            <a:endParaRPr lang="en-US" altLang="zh-CN" sz="2400" dirty="0"/>
          </a:p>
          <a:p>
            <a:r>
              <a:rPr lang="en-US" altLang="zh-CN" sz="2400" dirty="0" smtClean="0"/>
              <a:t>Useful abstraction =&gt; allow us to analyze algorithms in a machine-independent fashion.</a:t>
            </a:r>
            <a:endParaRPr lang="en-US" altLang="zh-CN" sz="20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1585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Exact Analysis is Hard!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600200"/>
                <a:ext cx="8856984" cy="5141168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altLang="zh-CN" dirty="0" smtClean="0"/>
                  <a:t>Best, worst, and average are difficult to deal with precisely because </a:t>
                </a:r>
                <a:r>
                  <a:rPr lang="en-US" altLang="zh-CN" dirty="0"/>
                  <a:t>the details are very complicated</a:t>
                </a:r>
                <a:r>
                  <a:rPr lang="en-US" altLang="zh-CN" dirty="0" smtClean="0"/>
                  <a:t>:</a:t>
                </a:r>
              </a:p>
              <a:p>
                <a:endParaRPr lang="en-US" altLang="zh-CN" dirty="0" smtClean="0"/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 smtClean="0"/>
              </a:p>
              <a:p>
                <a:r>
                  <a:rPr lang="en-US" altLang="zh-CN" dirty="0"/>
                  <a:t>It easier to talk about </a:t>
                </a:r>
                <a:r>
                  <a:rPr lang="en-US" altLang="zh-CN" i="1" dirty="0"/>
                  <a:t>upper and lower bounds </a:t>
                </a:r>
                <a:r>
                  <a:rPr lang="en-US" altLang="zh-CN" dirty="0"/>
                  <a:t>of the </a:t>
                </a:r>
                <a:r>
                  <a:rPr lang="en-US" altLang="zh-CN" dirty="0" smtClean="0"/>
                  <a:t>function. </a:t>
                </a:r>
                <a:r>
                  <a:rPr lang="en-US" altLang="zh-CN" b="1" dirty="0" smtClean="0"/>
                  <a:t>Asymptotic </a:t>
                </a:r>
                <a:r>
                  <a:rPr lang="en-US" altLang="zh-CN" b="1" dirty="0"/>
                  <a:t>notation (O,</a:t>
                </a:r>
                <a:r>
                  <a:rPr lang="en-US" altLang="zh-CN" b="1" dirty="0" smtClean="0"/>
                  <a:t> </a:t>
                </a:r>
                <a14:m>
                  <m:oMath xmlns:m="http://schemas.openxmlformats.org/officeDocument/2006/math">
                    <m:r>
                      <a:rPr lang="zh-CN" altLang="en-US" b="1" i="1" smtClean="0">
                        <a:latin typeface="Cambria Math"/>
                      </a:rPr>
                      <m:t>𝚯</m:t>
                    </m:r>
                    <m:r>
                      <a:rPr lang="en-US" altLang="zh-CN" b="1" i="0" smtClean="0">
                        <a:latin typeface="Cambria Math"/>
                      </a:rPr>
                      <m:t>,</m:t>
                    </m:r>
                    <m:r>
                      <a:rPr lang="en-US" altLang="zh-CN" b="1" i="1" smtClean="0">
                        <a:latin typeface="Cambria Math"/>
                      </a:rPr>
                      <m:t>  </m:t>
                    </m:r>
                    <m:r>
                      <a:rPr lang="zh-CN" altLang="en-US" b="1" i="1" smtClean="0">
                        <a:latin typeface="Cambria Math"/>
                      </a:rPr>
                      <m:t>𝛀</m:t>
                    </m:r>
                  </m:oMath>
                </a14:m>
                <a:r>
                  <a:rPr lang="en-US" altLang="zh-CN" b="1" dirty="0" smtClean="0"/>
                  <a:t>) </a:t>
                </a:r>
                <a:r>
                  <a:rPr lang="en-US" altLang="zh-CN" dirty="0"/>
                  <a:t>are as well as we </a:t>
                </a:r>
                <a:r>
                  <a:rPr lang="en-US" altLang="zh-CN" dirty="0" smtClean="0"/>
                  <a:t>can practically </a:t>
                </a:r>
                <a:r>
                  <a:rPr lang="en-US" altLang="zh-CN" dirty="0"/>
                  <a:t>deal with complexity functions.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600200"/>
                <a:ext cx="8856984" cy="5141168"/>
              </a:xfrm>
              <a:blipFill rotWithShape="1">
                <a:blip r:embed="rId2"/>
                <a:stretch>
                  <a:fillRect l="-1101" t="-1779" r="-2409" b="-23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18</a:t>
            </a:fld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343" y="2492896"/>
            <a:ext cx="3342817" cy="2619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1585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Order of Growth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We </a:t>
            </a:r>
            <a:r>
              <a:rPr lang="en-US" altLang="zh-CN" dirty="0"/>
              <a:t>are interested in the </a:t>
            </a:r>
            <a:r>
              <a:rPr lang="en-US" altLang="zh-CN" dirty="0">
                <a:solidFill>
                  <a:srgbClr val="FF0000"/>
                </a:solidFill>
              </a:rPr>
              <a:t>type</a:t>
            </a:r>
            <a:r>
              <a:rPr lang="en-US" altLang="zh-CN" dirty="0"/>
              <a:t> of </a:t>
            </a:r>
            <a:r>
              <a:rPr lang="en-US" altLang="zh-CN" dirty="0" smtClean="0"/>
              <a:t>function the </a:t>
            </a:r>
            <a:r>
              <a:rPr lang="en-US" altLang="zh-CN" dirty="0"/>
              <a:t>running time was, not the </a:t>
            </a:r>
            <a:r>
              <a:rPr lang="en-US" altLang="zh-CN" dirty="0" smtClean="0"/>
              <a:t>specific function </a:t>
            </a:r>
            <a:r>
              <a:rPr lang="en-US" altLang="zh-CN" dirty="0"/>
              <a:t>(linear, quadratic,…)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Really </a:t>
            </a:r>
            <a:r>
              <a:rPr lang="en-US" altLang="zh-CN" dirty="0"/>
              <a:t>interested only in the </a:t>
            </a:r>
            <a:r>
              <a:rPr lang="en-US" altLang="zh-CN" dirty="0">
                <a:solidFill>
                  <a:srgbClr val="FF0000"/>
                </a:solidFill>
              </a:rPr>
              <a:t>leading </a:t>
            </a:r>
            <a:r>
              <a:rPr lang="en-US" altLang="zh-CN" dirty="0" smtClean="0">
                <a:solidFill>
                  <a:srgbClr val="FF0000"/>
                </a:solidFill>
              </a:rPr>
              <a:t>terms</a:t>
            </a:r>
          </a:p>
          <a:p>
            <a:endParaRPr lang="en-US" altLang="zh-CN" dirty="0"/>
          </a:p>
          <a:p>
            <a:r>
              <a:rPr lang="en-US" altLang="zh-CN" dirty="0" smtClean="0"/>
              <a:t>Mostly </a:t>
            </a:r>
            <a:r>
              <a:rPr lang="en-US" altLang="zh-CN" dirty="0"/>
              <a:t>interested only in </a:t>
            </a:r>
            <a:r>
              <a:rPr lang="en-US" altLang="zh-CN" dirty="0" smtClean="0"/>
              <a:t>the </a:t>
            </a:r>
            <a:r>
              <a:rPr lang="en-US" altLang="zh-CN" dirty="0" smtClean="0">
                <a:solidFill>
                  <a:srgbClr val="FF0000"/>
                </a:solidFill>
              </a:rPr>
              <a:t>Rate </a:t>
            </a:r>
            <a:r>
              <a:rPr lang="en-US" altLang="zh-CN" dirty="0">
                <a:solidFill>
                  <a:srgbClr val="FF0000"/>
                </a:solidFill>
              </a:rPr>
              <a:t>of Growth </a:t>
            </a:r>
            <a:r>
              <a:rPr lang="en-US" altLang="zh-CN" dirty="0"/>
              <a:t>of the leading terms</a:t>
            </a:r>
          </a:p>
          <a:p>
            <a:pPr marL="0" indent="0">
              <a:buNone/>
            </a:pPr>
            <a:r>
              <a:rPr lang="en-US" altLang="zh-CN" dirty="0" smtClean="0"/>
              <a:t>   </a:t>
            </a:r>
            <a:r>
              <a:rPr lang="en-US" altLang="zh-CN" dirty="0" smtClean="0">
                <a:solidFill>
                  <a:srgbClr val="FF0000"/>
                </a:solidFill>
              </a:rPr>
              <a:t>⇒</a:t>
            </a:r>
            <a:r>
              <a:rPr lang="en-US" altLang="zh-CN" dirty="0" smtClean="0"/>
              <a:t> </a:t>
            </a:r>
            <a:r>
              <a:rPr lang="en-US" altLang="zh-CN" dirty="0"/>
              <a:t>ignore constant coefficients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0360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Recitation - Dynamic Array</a:t>
            </a:r>
          </a:p>
        </p:txBody>
      </p:sp>
      <p:sp>
        <p:nvSpPr>
          <p:cNvPr id="10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36912"/>
            <a:ext cx="8363272" cy="4104456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Start </a:t>
            </a:r>
            <a:r>
              <a:rPr lang="en-US" altLang="zh-CN" sz="2400" dirty="0"/>
              <a:t>with an array of size 1, </a:t>
            </a:r>
            <a:r>
              <a:rPr lang="en-US" altLang="zh-CN" sz="2400" dirty="0" smtClean="0"/>
              <a:t>and double </a:t>
            </a:r>
            <a:r>
              <a:rPr lang="en-US" altLang="zh-CN" sz="2400" dirty="0"/>
              <a:t>its size from m to 2m each time we run out of </a:t>
            </a:r>
            <a:r>
              <a:rPr lang="en-US" altLang="zh-CN" sz="2400" dirty="0" smtClean="0"/>
              <a:t>space. How </a:t>
            </a:r>
            <a:r>
              <a:rPr lang="en-US" altLang="zh-CN" sz="2400" dirty="0"/>
              <a:t>many times will we double for n elements? </a:t>
            </a:r>
            <a:endParaRPr lang="en-US" altLang="zh-CN" sz="2400" dirty="0" smtClean="0"/>
          </a:p>
          <a:p>
            <a:pPr lvl="1"/>
            <a:r>
              <a:rPr lang="en-US" altLang="zh-CN" sz="2000" dirty="0" smtClean="0"/>
              <a:t>Only</a:t>
            </a:r>
            <a:r>
              <a:rPr lang="en-US" altLang="zh-CN" dirty="0" smtClean="0"/>
              <a:t> </a:t>
            </a:r>
            <a:r>
              <a:rPr lang="en-US" altLang="zh-CN" sz="1600" b="1" dirty="0" smtClean="0">
                <a:ea typeface="宋体" charset="-122"/>
              </a:rPr>
              <a:t>1 </a:t>
            </a:r>
            <a:r>
              <a:rPr lang="en-US" altLang="zh-CN" sz="1600" b="1" dirty="0">
                <a:ea typeface="宋体" charset="-122"/>
              </a:rPr>
              <a:t>+ 2 + 4 + 8 + … + 2^i =2^{i+1}=n =&gt; i = log(n</a:t>
            </a:r>
            <a:r>
              <a:rPr lang="en-US" altLang="zh-CN" sz="1600" b="1" dirty="0" smtClean="0">
                <a:ea typeface="宋体" charset="-122"/>
              </a:rPr>
              <a:t>)</a:t>
            </a:r>
          </a:p>
          <a:p>
            <a:r>
              <a:rPr lang="en-US" altLang="zh-CN" sz="2400" dirty="0"/>
              <a:t>How many times of </a:t>
            </a:r>
            <a:r>
              <a:rPr lang="en-US" altLang="zh-CN" sz="2400" dirty="0" smtClean="0"/>
              <a:t>copy </a:t>
            </a:r>
            <a:r>
              <a:rPr lang="en-US" altLang="zh-CN" sz="2400" dirty="0"/>
              <a:t>happened?</a:t>
            </a:r>
            <a:endParaRPr lang="zh-CN" altLang="zh-CN" sz="2400" dirty="0"/>
          </a:p>
        </p:txBody>
      </p:sp>
      <p:grpSp>
        <p:nvGrpSpPr>
          <p:cNvPr id="2" name="组合 1"/>
          <p:cNvGrpSpPr/>
          <p:nvPr/>
        </p:nvGrpSpPr>
        <p:grpSpPr>
          <a:xfrm>
            <a:off x="251520" y="980728"/>
            <a:ext cx="8642350" cy="1489075"/>
            <a:chOff x="107950" y="2852738"/>
            <a:chExt cx="8642350" cy="1489075"/>
          </a:xfrm>
        </p:grpSpPr>
        <p:sp>
          <p:nvSpPr>
            <p:cNvPr id="1043" name="Rectangle 4"/>
            <p:cNvSpPr>
              <a:spLocks noChangeArrowheads="1"/>
            </p:cNvSpPr>
            <p:nvPr/>
          </p:nvSpPr>
          <p:spPr bwMode="auto">
            <a:xfrm>
              <a:off x="1598613" y="3195638"/>
              <a:ext cx="7151687" cy="5207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4" name="Line 5"/>
            <p:cNvSpPr>
              <a:spLocks noChangeShapeType="1"/>
            </p:cNvSpPr>
            <p:nvPr/>
          </p:nvSpPr>
          <p:spPr bwMode="auto">
            <a:xfrm>
              <a:off x="2193925" y="3195638"/>
              <a:ext cx="1588" cy="517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5" name="Line 6"/>
            <p:cNvSpPr>
              <a:spLocks noChangeShapeType="1"/>
            </p:cNvSpPr>
            <p:nvPr/>
          </p:nvSpPr>
          <p:spPr bwMode="auto">
            <a:xfrm>
              <a:off x="2790825" y="3195638"/>
              <a:ext cx="0" cy="517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6" name="Line 7"/>
            <p:cNvSpPr>
              <a:spLocks noChangeShapeType="1"/>
            </p:cNvSpPr>
            <p:nvPr/>
          </p:nvSpPr>
          <p:spPr bwMode="auto">
            <a:xfrm>
              <a:off x="3386138" y="3195638"/>
              <a:ext cx="1587" cy="5191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7" name="Line 8"/>
            <p:cNvSpPr>
              <a:spLocks noChangeShapeType="1"/>
            </p:cNvSpPr>
            <p:nvPr/>
          </p:nvSpPr>
          <p:spPr bwMode="auto">
            <a:xfrm>
              <a:off x="3981450" y="3195638"/>
              <a:ext cx="1588" cy="5207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8" name="Line 9"/>
            <p:cNvSpPr>
              <a:spLocks noChangeShapeType="1"/>
            </p:cNvSpPr>
            <p:nvPr/>
          </p:nvSpPr>
          <p:spPr bwMode="auto">
            <a:xfrm>
              <a:off x="5173663" y="3195638"/>
              <a:ext cx="3175" cy="523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9" name="Line 10"/>
            <p:cNvSpPr>
              <a:spLocks noChangeShapeType="1"/>
            </p:cNvSpPr>
            <p:nvPr/>
          </p:nvSpPr>
          <p:spPr bwMode="auto">
            <a:xfrm>
              <a:off x="5770563" y="3195638"/>
              <a:ext cx="1587" cy="523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0" name="Line 11"/>
            <p:cNvSpPr>
              <a:spLocks noChangeShapeType="1"/>
            </p:cNvSpPr>
            <p:nvPr/>
          </p:nvSpPr>
          <p:spPr bwMode="auto">
            <a:xfrm>
              <a:off x="6365875" y="3195638"/>
              <a:ext cx="1588" cy="5254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1" name="Line 12"/>
            <p:cNvSpPr>
              <a:spLocks noChangeShapeType="1"/>
            </p:cNvSpPr>
            <p:nvPr/>
          </p:nvSpPr>
          <p:spPr bwMode="auto">
            <a:xfrm>
              <a:off x="6962775" y="3195638"/>
              <a:ext cx="0" cy="5270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2" name="Line 13"/>
            <p:cNvSpPr>
              <a:spLocks noChangeShapeType="1"/>
            </p:cNvSpPr>
            <p:nvPr/>
          </p:nvSpPr>
          <p:spPr bwMode="auto">
            <a:xfrm>
              <a:off x="7558088" y="3195638"/>
              <a:ext cx="1587" cy="5270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3" name="Line 14"/>
            <p:cNvSpPr>
              <a:spLocks noChangeShapeType="1"/>
            </p:cNvSpPr>
            <p:nvPr/>
          </p:nvSpPr>
          <p:spPr bwMode="auto">
            <a:xfrm>
              <a:off x="8154988" y="3195638"/>
              <a:ext cx="0" cy="5286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4" name="Line 15"/>
            <p:cNvSpPr>
              <a:spLocks noChangeShapeType="1"/>
            </p:cNvSpPr>
            <p:nvPr/>
          </p:nvSpPr>
          <p:spPr bwMode="auto">
            <a:xfrm>
              <a:off x="1200150" y="3457575"/>
              <a:ext cx="398463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1026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30609239"/>
                </p:ext>
              </p:extLst>
            </p:nvPr>
          </p:nvGraphicFramePr>
          <p:xfrm>
            <a:off x="1797050" y="3368675"/>
            <a:ext cx="268288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09" name="Equation" r:id="rId4" imgW="152280" imgH="190440" progId="Equation.DSMT4">
                    <p:embed/>
                  </p:oleObj>
                </mc:Choice>
                <mc:Fallback>
                  <p:oleObj name="Equation" r:id="rId4" imgW="152280" imgH="1904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7050" y="3368675"/>
                          <a:ext cx="268288" cy="330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7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82696336"/>
                </p:ext>
              </p:extLst>
            </p:nvPr>
          </p:nvGraphicFramePr>
          <p:xfrm>
            <a:off x="2392363" y="3368675"/>
            <a:ext cx="246062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10" name="Equation" r:id="rId6" imgW="139680" imgH="190440" progId="Equation.DSMT4">
                    <p:embed/>
                  </p:oleObj>
                </mc:Choice>
                <mc:Fallback>
                  <p:oleObj name="Equation" r:id="rId6" imgW="139680" imgH="1904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92363" y="3368675"/>
                          <a:ext cx="246062" cy="330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8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55184738"/>
                </p:ext>
              </p:extLst>
            </p:nvPr>
          </p:nvGraphicFramePr>
          <p:xfrm>
            <a:off x="2989263" y="3368675"/>
            <a:ext cx="268287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11" name="Equation" r:id="rId8" imgW="152280" imgH="190440" progId="Equation.DSMT4">
                    <p:embed/>
                  </p:oleObj>
                </mc:Choice>
                <mc:Fallback>
                  <p:oleObj name="Equation" r:id="rId8" imgW="152280" imgH="1904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89263" y="3368675"/>
                          <a:ext cx="268287" cy="330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9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56377437"/>
                </p:ext>
              </p:extLst>
            </p:nvPr>
          </p:nvGraphicFramePr>
          <p:xfrm>
            <a:off x="3584575" y="3368675"/>
            <a:ext cx="268288" cy="176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12" name="Equation" r:id="rId10" imgW="152280" imgH="101520" progId="Equation.DSMT4">
                    <p:embed/>
                  </p:oleObj>
                </mc:Choice>
                <mc:Fallback>
                  <p:oleObj name="Equation" r:id="rId10" imgW="152280" imgH="1015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84575" y="3368675"/>
                          <a:ext cx="268288" cy="1762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0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14147375"/>
                </p:ext>
              </p:extLst>
            </p:nvPr>
          </p:nvGraphicFramePr>
          <p:xfrm>
            <a:off x="5908675" y="3368675"/>
            <a:ext cx="42545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13" name="Equation" r:id="rId12" imgW="241200" imgH="190440" progId="Equation.DSMT4">
                    <p:embed/>
                  </p:oleObj>
                </mc:Choice>
                <mc:Fallback>
                  <p:oleObj name="Equation" r:id="rId12" imgW="241200" imgH="1904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08675" y="3368675"/>
                          <a:ext cx="425450" cy="330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1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56637363"/>
                </p:ext>
              </p:extLst>
            </p:nvPr>
          </p:nvGraphicFramePr>
          <p:xfrm>
            <a:off x="5283200" y="3368675"/>
            <a:ext cx="447675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14" name="Equation" r:id="rId14" imgW="253800" imgH="190440" progId="Equation.DSMT4">
                    <p:embed/>
                  </p:oleObj>
                </mc:Choice>
                <mc:Fallback>
                  <p:oleObj name="Equation" r:id="rId14" imgW="253800" imgH="1904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3200" y="3368675"/>
                          <a:ext cx="447675" cy="330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2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36611707"/>
                </p:ext>
              </p:extLst>
            </p:nvPr>
          </p:nvGraphicFramePr>
          <p:xfrm>
            <a:off x="204788" y="3300413"/>
            <a:ext cx="1030287" cy="306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15" name="Equation" r:id="rId16" imgW="583920" imgH="177480" progId="Equation.DSMT4">
                    <p:embed/>
                  </p:oleObj>
                </mc:Choice>
                <mc:Fallback>
                  <p:oleObj name="Equation" r:id="rId16" imgW="58392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4788" y="3300413"/>
                          <a:ext cx="1030287" cy="3063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3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73736353"/>
                </p:ext>
              </p:extLst>
            </p:nvPr>
          </p:nvGraphicFramePr>
          <p:xfrm>
            <a:off x="107950" y="3692525"/>
            <a:ext cx="1319213" cy="636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16" name="Equation" r:id="rId18" imgW="749160" imgH="368280" progId="Equation.DSMT4">
                    <p:embed/>
                  </p:oleObj>
                </mc:Choice>
                <mc:Fallback>
                  <p:oleObj name="Equation" r:id="rId18" imgW="749160" imgH="3682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7950" y="3692525"/>
                          <a:ext cx="1319213" cy="6365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4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25646215"/>
                </p:ext>
              </p:extLst>
            </p:nvPr>
          </p:nvGraphicFramePr>
          <p:xfrm>
            <a:off x="1598613" y="3554413"/>
            <a:ext cx="4767262" cy="787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17" name="Equation" r:id="rId20" imgW="1892160" imgH="304560" progId="Equation.DSMT4">
                    <p:embed/>
                  </p:oleObj>
                </mc:Choice>
                <mc:Fallback>
                  <p:oleObj name="Equation" r:id="rId20" imgW="1892160" imgH="3045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98613" y="3554413"/>
                          <a:ext cx="4767262" cy="787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5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13403621"/>
                </p:ext>
              </p:extLst>
            </p:nvPr>
          </p:nvGraphicFramePr>
          <p:xfrm>
            <a:off x="6357938" y="3578225"/>
            <a:ext cx="2384425" cy="760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18" name="Equation" r:id="rId22" imgW="939600" imgH="304560" progId="Equation.DSMT4">
                    <p:embed/>
                  </p:oleObj>
                </mc:Choice>
                <mc:Fallback>
                  <p:oleObj name="Equation" r:id="rId22" imgW="939600" imgH="3045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57938" y="3578225"/>
                          <a:ext cx="2384425" cy="7604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6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61991624"/>
                </p:ext>
              </p:extLst>
            </p:nvPr>
          </p:nvGraphicFramePr>
          <p:xfrm>
            <a:off x="1797050" y="2852738"/>
            <a:ext cx="200025" cy="263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19" name="Equation" r:id="rId24" imgW="114120" imgH="152280" progId="Equation.DSMT4">
                    <p:embed/>
                  </p:oleObj>
                </mc:Choice>
                <mc:Fallback>
                  <p:oleObj name="Equation" r:id="rId24" imgW="114120" imgH="1522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7050" y="2852738"/>
                          <a:ext cx="200025" cy="2635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7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77783754"/>
                </p:ext>
              </p:extLst>
            </p:nvPr>
          </p:nvGraphicFramePr>
          <p:xfrm>
            <a:off x="2392363" y="2852738"/>
            <a:ext cx="155575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0" name="Equation" r:id="rId26" imgW="88560" imgH="139680" progId="Equation.DSMT4">
                    <p:embed/>
                  </p:oleObj>
                </mc:Choice>
                <mc:Fallback>
                  <p:oleObj name="Equation" r:id="rId26" imgW="88560" imgH="1396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92363" y="2852738"/>
                          <a:ext cx="155575" cy="241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8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99227458"/>
                </p:ext>
              </p:extLst>
            </p:nvPr>
          </p:nvGraphicFramePr>
          <p:xfrm>
            <a:off x="2989263" y="2852738"/>
            <a:ext cx="200025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1" name="Equation" r:id="rId28" imgW="114120" imgH="139680" progId="Equation.DSMT4">
                    <p:embed/>
                  </p:oleObj>
                </mc:Choice>
                <mc:Fallback>
                  <p:oleObj name="Equation" r:id="rId28" imgW="114120" imgH="1396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89263" y="2852738"/>
                          <a:ext cx="200025" cy="241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9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86151548"/>
                </p:ext>
              </p:extLst>
            </p:nvPr>
          </p:nvGraphicFramePr>
          <p:xfrm>
            <a:off x="5840413" y="2852738"/>
            <a:ext cx="512762" cy="263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2" name="Equation" r:id="rId30" imgW="291960" imgH="152280" progId="Equation.DSMT4">
                    <p:embed/>
                  </p:oleObj>
                </mc:Choice>
                <mc:Fallback>
                  <p:oleObj name="Equation" r:id="rId30" imgW="291960" imgH="1522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40413" y="2852738"/>
                          <a:ext cx="512762" cy="2635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40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70783779"/>
                </p:ext>
              </p:extLst>
            </p:nvPr>
          </p:nvGraphicFramePr>
          <p:xfrm>
            <a:off x="8243888" y="2852738"/>
            <a:ext cx="423862" cy="263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3" name="Equation" r:id="rId32" imgW="241200" imgH="152280" progId="Equation.DSMT4">
                    <p:embed/>
                  </p:oleObj>
                </mc:Choice>
                <mc:Fallback>
                  <p:oleObj name="Equation" r:id="rId32" imgW="241200" imgH="1522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43888" y="2852738"/>
                          <a:ext cx="423862" cy="2635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998" y="4956901"/>
            <a:ext cx="593407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018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Which Function Grows Faster?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20</a:t>
            </a:fld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428625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832520"/>
            <a:ext cx="428625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31177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Which Function Grows Faster?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21</a:t>
            </a:fld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20280"/>
            <a:ext cx="428625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827" y="2636912"/>
            <a:ext cx="4259427" cy="325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2479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Which Function Grows Faster?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22</a:t>
            </a:fld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72" y="2348880"/>
            <a:ext cx="428625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90" y="2343781"/>
            <a:ext cx="428625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86103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Big Oh </a:t>
            </a:r>
            <a:r>
              <a:rPr lang="en-US" altLang="zh-CN" dirty="0" smtClean="0">
                <a:solidFill>
                  <a:srgbClr val="000000"/>
                </a:solidFill>
              </a:rPr>
              <a:t>notation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Upper Bound on Running Time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23</a:t>
            </a:fld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55" y="2132856"/>
            <a:ext cx="7103241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81128"/>
            <a:ext cx="622263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05064"/>
            <a:ext cx="2543175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18821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Big-Oh - Example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24</a:t>
            </a:fld>
            <a:endParaRPr lang="zh-CN" alt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24100"/>
            <a:ext cx="6838598" cy="2689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923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altLang="zh-CN" dirty="0" smtClean="0">
                    <a:solidFill>
                      <a:srgbClr val="0000FF"/>
                    </a:solidFill>
                  </a:rPr>
                  <a:t>Omega </a:t>
                </a:r>
                <a14:m>
                  <m:oMath xmlns:m="http://schemas.openxmlformats.org/officeDocument/2006/math">
                    <m:r>
                      <a:rPr lang="zh-CN" altLang="en-US" b="1" i="1">
                        <a:solidFill>
                          <a:srgbClr val="0000FF"/>
                        </a:solidFill>
                        <a:latin typeface="Cambria Math"/>
                      </a:rPr>
                      <m:t>𝛀</m:t>
                    </m:r>
                  </m:oMath>
                </a14:m>
                <a:r>
                  <a:rPr lang="en-US" altLang="zh-CN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altLang="zh-CN" dirty="0" smtClean="0">
                    <a:solidFill>
                      <a:srgbClr val="000000"/>
                    </a:solidFill>
                  </a:rPr>
                  <a:t>notation</a:t>
                </a:r>
                <a:br>
                  <a:rPr lang="en-US" altLang="zh-CN" dirty="0" smtClean="0">
                    <a:solidFill>
                      <a:srgbClr val="000000"/>
                    </a:solidFill>
                  </a:rPr>
                </a:br>
                <a:r>
                  <a:rPr lang="en-US" altLang="zh-CN" dirty="0" smtClean="0">
                    <a:solidFill>
                      <a:srgbClr val="D60093"/>
                    </a:solidFill>
                  </a:rPr>
                  <a:t>Lower Bound on Running Time</a:t>
                </a:r>
                <a:endParaRPr lang="zh-CN" altLang="en-US" dirty="0">
                  <a:solidFill>
                    <a:srgbClr val="D60093"/>
                  </a:solidFill>
                </a:endParaRPr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t="-17021" b="-297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25</a:t>
            </a:fld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197" y="1844824"/>
            <a:ext cx="6200775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971600" y="5085184"/>
                <a:ext cx="784887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000099"/>
                    </a:solidFill>
                  </a:rPr>
                  <a:t>Notice that: 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</a:rPr>
                  <a:t>g(n</a:t>
                </a:r>
                <a:r>
                  <a:rPr lang="en-US" altLang="zh-CN" sz="2400" b="1" dirty="0">
                    <a:solidFill>
                      <a:srgbClr val="FF0000"/>
                    </a:solidFill>
                  </a:rPr>
                  <a:t>) ∈</a:t>
                </a:r>
                <a14:m>
                  <m:oMath xmlns:m="http://schemas.openxmlformats.org/officeDocument/2006/math">
                    <m:r>
                      <a:rPr lang="zh-CN" alt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𝜴</m:t>
                    </m:r>
                  </m:oMath>
                </a14:m>
                <a:r>
                  <a:rPr lang="en-US" altLang="zh-CN" sz="2400" b="1" dirty="0">
                    <a:solidFill>
                      <a:srgbClr val="FF0000"/>
                    </a:solidFill>
                  </a:rPr>
                  <a:t>(f(n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</a:rPr>
                  <a:t>)) 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sym typeface="Wingdings" pitchFamily="2" charset="2"/>
                  </a:rPr>
                  <a:t> f(n)</a:t>
                </a:r>
                <a:r>
                  <a:rPr lang="en-US" altLang="zh-CN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</a:rPr>
                  <a:t>∈O(g(n))</a:t>
                </a:r>
                <a:endParaRPr lang="zh-CN" alt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085184"/>
                <a:ext cx="7848872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621" t="-15789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91840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Big-Oh and </a:t>
                </a:r>
                <a:r>
                  <a:rPr lang="en-US" altLang="zh-CN" dirty="0" smtClean="0"/>
                  <a:t>Omega </a:t>
                </a:r>
                <a14:m>
                  <m:oMath xmlns:m="http://schemas.openxmlformats.org/officeDocument/2006/math">
                    <m:r>
                      <a:rPr lang="zh-CN" altLang="en-US" b="1" i="1" smtClean="0">
                        <a:solidFill>
                          <a:srgbClr val="D60093"/>
                        </a:solidFill>
                        <a:latin typeface="Cambria Math"/>
                      </a:rPr>
                      <m:t>𝛀</m:t>
                    </m:r>
                  </m:oMath>
                </a14:m>
                <a:endParaRPr lang="zh-CN" altLang="en-US" dirty="0">
                  <a:solidFill>
                    <a:srgbClr val="D60093"/>
                  </a:solidFill>
                </a:endParaRPr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26</a:t>
            </a:fld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3" y="2060848"/>
            <a:ext cx="5210175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85060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altLang="zh-CN" dirty="0">
                    <a:solidFill>
                      <a:srgbClr val="0000FF"/>
                    </a:solidFill>
                  </a:rPr>
                  <a:t>Theta</a:t>
                </a:r>
                <a:r>
                  <a:rPr lang="en-US" altLang="zh-CN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b="1" i="1" smtClean="0">
                        <a:solidFill>
                          <a:srgbClr val="0000FF"/>
                        </a:solidFill>
                        <a:latin typeface="Cambria Math"/>
                      </a:rPr>
                      <m:t>𝚯</m:t>
                    </m:r>
                  </m:oMath>
                </a14:m>
                <a:r>
                  <a:rPr lang="en-US" altLang="zh-CN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00000"/>
                    </a:solidFill>
                  </a:rPr>
                  <a:t>notation:</a:t>
                </a:r>
                <a:r>
                  <a:rPr lang="en-US" altLang="zh-CN" dirty="0"/>
                  <a:t/>
                </a:r>
                <a:br>
                  <a:rPr lang="en-US" altLang="zh-CN" dirty="0"/>
                </a:br>
                <a:r>
                  <a:rPr lang="en-US" altLang="zh-CN" dirty="0"/>
                  <a:t>Tightly Bounding Running Time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17021" b="-297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27</a:t>
            </a:fld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86" y="2060848"/>
            <a:ext cx="7661714" cy="4445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8654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 smtClean="0">
                    <a:solidFill>
                      <a:srgbClr val="D60093"/>
                    </a:solidFill>
                  </a:rPr>
                  <a:t>Theta </a:t>
                </a:r>
                <a14:m>
                  <m:oMath xmlns:m="http://schemas.openxmlformats.org/officeDocument/2006/math">
                    <m:r>
                      <a:rPr lang="zh-CN" altLang="en-US" b="1" i="1">
                        <a:solidFill>
                          <a:srgbClr val="D60093"/>
                        </a:solidFill>
                        <a:latin typeface="Cambria Math"/>
                      </a:rPr>
                      <m:t>𝚯</m:t>
                    </m:r>
                  </m:oMath>
                </a14:m>
                <a:endParaRPr lang="zh-CN" altLang="en-US" dirty="0">
                  <a:solidFill>
                    <a:srgbClr val="D60093"/>
                  </a:solidFill>
                </a:endParaRPr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zh-CN" b="1" dirty="0" smtClean="0"/>
                  <a:t>Note: </a:t>
                </a:r>
              </a:p>
              <a:p>
                <a:pPr marL="0" indent="0">
                  <a:buNone/>
                </a:pPr>
                <a:r>
                  <a:rPr lang="en-US" altLang="zh-CN" b="1" dirty="0" smtClean="0">
                    <a:solidFill>
                      <a:srgbClr val="000000"/>
                    </a:solidFill>
                  </a:rPr>
                  <a:t>	f(n</a:t>
                </a:r>
                <a:r>
                  <a:rPr lang="en-US" altLang="zh-CN" b="1" dirty="0">
                    <a:solidFill>
                      <a:srgbClr val="000000"/>
                    </a:solidFill>
                  </a:rPr>
                  <a:t>) ∈</a:t>
                </a:r>
                <a14:m>
                  <m:oMath xmlns:m="http://schemas.openxmlformats.org/officeDocument/2006/math">
                    <m:r>
                      <a:rPr lang="zh-CN" altLang="en-US" b="1" i="1">
                        <a:solidFill>
                          <a:srgbClr val="000000"/>
                        </a:solidFill>
                        <a:latin typeface="Cambria Math"/>
                      </a:rPr>
                      <m:t>𝚯</m:t>
                    </m:r>
                    <m:r>
                      <a:rPr lang="en-US" altLang="zh-CN" b="1" i="1" smtClean="0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a:rPr lang="en-US" altLang="zh-CN" b="1" i="1" smtClean="0">
                        <a:solidFill>
                          <a:srgbClr val="000000"/>
                        </a:solidFill>
                        <a:latin typeface="Cambria Math"/>
                      </a:rPr>
                      <m:t>𝒈</m:t>
                    </m:r>
                    <m:d>
                      <m:dPr>
                        <m:ctrlPr>
                          <a:rPr lang="en-US" altLang="zh-CN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altLang="zh-CN" b="1" i="1" smtClean="0">
                        <a:solidFill>
                          <a:srgbClr val="0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CN" b="1" dirty="0" smtClean="0">
                    <a:solidFill>
                      <a:srgbClr val="00000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altLang="zh-CN" b="1" dirty="0" smtClean="0">
                    <a:solidFill>
                      <a:srgbClr val="000000"/>
                    </a:solidFill>
                    <a:sym typeface="Wingdings" pitchFamily="2" charset="2"/>
                  </a:rPr>
                  <a:t>	</a:t>
                </a:r>
              </a:p>
              <a:p>
                <a:pPr marL="0" indent="0">
                  <a:buNone/>
                </a:pPr>
                <a:r>
                  <a:rPr lang="en-US" altLang="zh-CN" b="1" dirty="0">
                    <a:solidFill>
                      <a:srgbClr val="000000"/>
                    </a:solidFill>
                    <a:sym typeface="Wingdings" pitchFamily="2" charset="2"/>
                  </a:rPr>
                  <a:t>	</a:t>
                </a:r>
                <a:r>
                  <a:rPr lang="en-US" altLang="zh-CN" b="1" dirty="0" smtClean="0">
                    <a:solidFill>
                      <a:srgbClr val="000000"/>
                    </a:solidFill>
                    <a:sym typeface="Wingdings" pitchFamily="2" charset="2"/>
                  </a:rPr>
                  <a:t>f(n</a:t>
                </a:r>
                <a:r>
                  <a:rPr lang="en-US" altLang="zh-CN" b="1" dirty="0">
                    <a:solidFill>
                      <a:srgbClr val="000000"/>
                    </a:solidFill>
                    <a:sym typeface="Wingdings" pitchFamily="2" charset="2"/>
                  </a:rPr>
                  <a:t>)</a:t>
                </a:r>
                <a:r>
                  <a:rPr lang="en-US" altLang="zh-CN" b="1" dirty="0">
                    <a:solidFill>
                      <a:srgbClr val="000000"/>
                    </a:solidFill>
                  </a:rPr>
                  <a:t> ∈O(g(n</a:t>
                </a:r>
                <a:r>
                  <a:rPr lang="en-US" altLang="zh-CN" b="1" dirty="0" smtClean="0">
                    <a:solidFill>
                      <a:srgbClr val="000000"/>
                    </a:solidFill>
                  </a:rPr>
                  <a:t>)) &amp; f(n</a:t>
                </a:r>
                <a:r>
                  <a:rPr lang="en-US" altLang="zh-CN" b="1" dirty="0">
                    <a:solidFill>
                      <a:srgbClr val="000000"/>
                    </a:solidFill>
                  </a:rPr>
                  <a:t>) ∈</a:t>
                </a:r>
                <a14:m>
                  <m:oMath xmlns:m="http://schemas.openxmlformats.org/officeDocument/2006/math">
                    <m:r>
                      <a:rPr lang="zh-CN" altLang="en-US" b="1" i="1">
                        <a:solidFill>
                          <a:srgbClr val="000000"/>
                        </a:solidFill>
                        <a:latin typeface="Cambria Math"/>
                      </a:rPr>
                      <m:t>𝜴</m:t>
                    </m:r>
                  </m:oMath>
                </a14:m>
                <a:r>
                  <a:rPr lang="en-US" altLang="zh-CN" b="1" dirty="0" smtClean="0">
                    <a:solidFill>
                      <a:srgbClr val="000000"/>
                    </a:solidFill>
                  </a:rPr>
                  <a:t>(g(n))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28</a:t>
            </a:fld>
            <a:endParaRPr lang="zh-CN" altLang="en-US"/>
          </a:p>
        </p:txBody>
      </p:sp>
      <p:sp>
        <p:nvSpPr>
          <p:cNvPr id="5" name="上下箭头 4"/>
          <p:cNvSpPr/>
          <p:nvPr/>
        </p:nvSpPr>
        <p:spPr>
          <a:xfrm>
            <a:off x="2411760" y="2708920"/>
            <a:ext cx="360040" cy="648072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74140"/>
            <a:ext cx="7416824" cy="2119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938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Useful Properties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29</a:t>
            </a:fld>
            <a:endParaRPr lang="zh-CN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7" y="1556792"/>
            <a:ext cx="8822703" cy="464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188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Recitation - </a:t>
            </a:r>
            <a:r>
              <a:rPr lang="en-US" altLang="zh-CN" dirty="0" smtClean="0"/>
              <a:t>Linked list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b="1" dirty="0" smtClean="0"/>
              <a:t>以下</a:t>
            </a:r>
            <a:r>
              <a:rPr lang="zh-CN" altLang="zh-CN" b="1" dirty="0"/>
              <a:t>链表中，不存在</a:t>
            </a:r>
            <a:r>
              <a:rPr lang="en-US" altLang="zh-CN" b="1" dirty="0"/>
              <a:t>NULL</a:t>
            </a:r>
            <a:r>
              <a:rPr lang="zh-CN" altLang="zh-CN" b="1" dirty="0"/>
              <a:t>的</a:t>
            </a:r>
            <a:r>
              <a:rPr lang="zh-CN" altLang="zh-CN" b="1" dirty="0" smtClean="0"/>
              <a:t>是</a:t>
            </a:r>
            <a:r>
              <a:rPr lang="en-US" altLang="zh-CN" b="1" dirty="0" smtClean="0"/>
              <a:t>(In </a:t>
            </a:r>
            <a:r>
              <a:rPr lang="en-US" altLang="zh-CN" b="1" dirty="0"/>
              <a:t>linked lists there are no NULL links </a:t>
            </a:r>
            <a:r>
              <a:rPr lang="en-US" altLang="zh-CN" b="1" dirty="0" smtClean="0"/>
              <a:t>in):</a:t>
            </a:r>
            <a:endParaRPr lang="zh-CN" altLang="zh-CN" dirty="0"/>
          </a:p>
          <a:p>
            <a:r>
              <a:rPr lang="en-US" altLang="zh-CN" dirty="0"/>
              <a:t>A.	</a:t>
            </a:r>
            <a:r>
              <a:rPr lang="zh-CN" altLang="zh-CN" dirty="0"/>
              <a:t>单链表</a:t>
            </a:r>
            <a:r>
              <a:rPr lang="en-US" altLang="zh-CN" dirty="0"/>
              <a:t>Single linked list</a:t>
            </a:r>
            <a:endParaRPr lang="zh-CN" altLang="zh-CN" dirty="0"/>
          </a:p>
          <a:p>
            <a:r>
              <a:rPr lang="en-US" altLang="zh-CN" dirty="0"/>
              <a:t>B.	</a:t>
            </a:r>
            <a:r>
              <a:rPr lang="zh-CN" altLang="zh-CN" dirty="0"/>
              <a:t>双链表</a:t>
            </a:r>
            <a:r>
              <a:rPr lang="en-US" altLang="zh-CN" dirty="0"/>
              <a:t>Linear doubly linked list</a:t>
            </a:r>
            <a:endParaRPr lang="zh-CN" altLang="zh-CN" dirty="0"/>
          </a:p>
          <a:p>
            <a:r>
              <a:rPr lang="en-US" altLang="zh-CN" dirty="0"/>
              <a:t>C.	</a:t>
            </a:r>
            <a:r>
              <a:rPr lang="zh-CN" altLang="zh-CN" dirty="0"/>
              <a:t>循环链表</a:t>
            </a:r>
            <a:r>
              <a:rPr lang="en-US" altLang="zh-CN" dirty="0"/>
              <a:t>Circular linked list</a:t>
            </a:r>
            <a:endParaRPr lang="zh-CN" altLang="zh-CN" dirty="0"/>
          </a:p>
          <a:p>
            <a:r>
              <a:rPr lang="en-US" altLang="zh-CN" dirty="0"/>
              <a:t>D.	</a:t>
            </a:r>
            <a:r>
              <a:rPr lang="zh-CN" altLang="zh-CN" dirty="0"/>
              <a:t>以上皆否 </a:t>
            </a:r>
            <a:r>
              <a:rPr lang="en-US" altLang="zh-CN" dirty="0"/>
              <a:t>None of above</a:t>
            </a:r>
            <a:endParaRPr lang="zh-CN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864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41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Proof by Induction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/>
              <a:t>Failure to find a </a:t>
            </a:r>
            <a:r>
              <a:rPr lang="en-US" altLang="zh-CN" sz="2400" b="1" dirty="0"/>
              <a:t>counterexample</a:t>
            </a:r>
            <a:r>
              <a:rPr lang="en-US" altLang="zh-CN" sz="2400" dirty="0"/>
              <a:t> to a given algorithm </a:t>
            </a:r>
            <a:r>
              <a:rPr lang="en-US" altLang="zh-CN" sz="2400" dirty="0" smtClean="0"/>
              <a:t>does </a:t>
            </a:r>
            <a:r>
              <a:rPr lang="en-US" altLang="zh-CN" sz="2400" b="1" dirty="0" smtClean="0"/>
              <a:t>not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mean “it is obvious” that the algorithm is correct.</a:t>
            </a:r>
          </a:p>
          <a:p>
            <a:r>
              <a:rPr lang="en-US" altLang="zh-CN" sz="2400" dirty="0"/>
              <a:t>Mathematical </a:t>
            </a:r>
            <a:r>
              <a:rPr lang="en-US" altLang="zh-CN" sz="2400" b="1" dirty="0">
                <a:solidFill>
                  <a:srgbClr val="FF0000"/>
                </a:solidFill>
              </a:rPr>
              <a:t>induction</a:t>
            </a:r>
            <a:r>
              <a:rPr lang="en-US" altLang="zh-CN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/>
              <a:t>is a very useful method for </a:t>
            </a:r>
            <a:r>
              <a:rPr lang="en-US" altLang="zh-CN" sz="2400" dirty="0" smtClean="0"/>
              <a:t>proving the </a:t>
            </a:r>
            <a:r>
              <a:rPr lang="en-US" altLang="zh-CN" sz="2400" b="1" dirty="0">
                <a:solidFill>
                  <a:srgbClr val="FF0000"/>
                </a:solidFill>
              </a:rPr>
              <a:t>correctness</a:t>
            </a:r>
            <a:r>
              <a:rPr lang="en-US" altLang="zh-CN" sz="2400" dirty="0"/>
              <a:t> of recursive algorithms.</a:t>
            </a:r>
          </a:p>
          <a:p>
            <a:r>
              <a:rPr lang="en-US" altLang="zh-CN" sz="2400" dirty="0"/>
              <a:t>Recursion and induction are the same basic idea: </a:t>
            </a:r>
            <a:endParaRPr lang="en-US" altLang="zh-CN" sz="2400" dirty="0" smtClean="0"/>
          </a:p>
          <a:p>
            <a:pPr marL="857250" lvl="1" indent="-457200">
              <a:buFont typeface="+mj-lt"/>
              <a:buAutoNum type="arabicPeriod"/>
            </a:pPr>
            <a:r>
              <a:rPr lang="en-US" altLang="zh-CN" sz="2000" dirty="0" smtClean="0"/>
              <a:t>basis case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altLang="zh-CN" sz="2000" dirty="0" smtClean="0"/>
              <a:t>general assumption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altLang="zh-CN" sz="2000" dirty="0" smtClean="0"/>
              <a:t>general </a:t>
            </a:r>
            <a:r>
              <a:rPr lang="en-US" altLang="zh-CN" sz="2000" dirty="0"/>
              <a:t>case.</a:t>
            </a:r>
            <a:endParaRPr lang="zh-CN" altLang="en-US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31</a:t>
            </a:fld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595" y="5342731"/>
            <a:ext cx="30956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569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Proof by Contradiction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Lets </a:t>
            </a:r>
            <a:r>
              <a:rPr lang="en-US" altLang="zh-CN" dirty="0"/>
              <a:t>assume that we would like to prove a claim, </a:t>
            </a:r>
            <a:r>
              <a:rPr lang="en-US" altLang="zh-CN" b="1" dirty="0" smtClean="0"/>
              <a:t>Claim1</a:t>
            </a:r>
          </a:p>
          <a:p>
            <a:endParaRPr lang="en-US" altLang="zh-CN" i="1" dirty="0"/>
          </a:p>
          <a:p>
            <a:r>
              <a:rPr lang="en-US" altLang="zh-CN" dirty="0" smtClean="0"/>
              <a:t>Structure </a:t>
            </a:r>
            <a:r>
              <a:rPr lang="en-US" altLang="zh-CN" dirty="0"/>
              <a:t>of proof:</a:t>
            </a:r>
          </a:p>
          <a:p>
            <a:pPr lvl="1"/>
            <a:r>
              <a:rPr lang="en-US" altLang="zh-CN" b="1" dirty="0" smtClean="0"/>
              <a:t>Assume</a:t>
            </a:r>
            <a:r>
              <a:rPr lang="en-US" altLang="zh-CN" dirty="0" smtClean="0"/>
              <a:t> </a:t>
            </a:r>
            <a:r>
              <a:rPr lang="en-US" altLang="zh-CN" dirty="0"/>
              <a:t>that Claim1</a:t>
            </a:r>
            <a:r>
              <a:rPr lang="en-US" altLang="zh-CN" b="1" dirty="0"/>
              <a:t> </a:t>
            </a:r>
            <a:r>
              <a:rPr lang="en-US" altLang="zh-CN" dirty="0"/>
              <a:t>is incorrect</a:t>
            </a:r>
          </a:p>
          <a:p>
            <a:pPr lvl="1"/>
            <a:r>
              <a:rPr lang="en-US" altLang="zh-CN" dirty="0" smtClean="0"/>
              <a:t>Show </a:t>
            </a:r>
            <a:r>
              <a:rPr lang="en-US" altLang="zh-CN" dirty="0"/>
              <a:t>that this assumption leads to a </a:t>
            </a:r>
            <a:r>
              <a:rPr lang="en-US" altLang="zh-CN" b="1" dirty="0"/>
              <a:t>contradiction</a:t>
            </a:r>
          </a:p>
          <a:p>
            <a:pPr lvl="1"/>
            <a:r>
              <a:rPr lang="en-US" altLang="zh-CN" dirty="0" smtClean="0"/>
              <a:t>The </a:t>
            </a:r>
            <a:r>
              <a:rPr lang="en-US" altLang="zh-CN" dirty="0"/>
              <a:t>contradiction should be either to assumptions made in the claim, </a:t>
            </a:r>
            <a:r>
              <a:rPr lang="en-US" altLang="zh-CN" dirty="0" smtClean="0"/>
              <a:t>or to </a:t>
            </a:r>
            <a:r>
              <a:rPr lang="en-US" altLang="zh-CN" dirty="0"/>
              <a:t>well-known mathematical facts (e.g., 0=1)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588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Homework </a:t>
            </a:r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Efficient Dynamic Array &amp; Insertion Sort</a:t>
            </a:r>
          </a:p>
          <a:p>
            <a:r>
              <a:rPr lang="en-US" altLang="zh-CN" dirty="0" smtClean="0"/>
              <a:t>Deadline</a:t>
            </a:r>
            <a:r>
              <a:rPr lang="en-US" altLang="zh-CN" dirty="0"/>
              <a:t>: </a:t>
            </a:r>
            <a:r>
              <a:rPr lang="en-US" altLang="zh-CN" dirty="0" smtClean="0"/>
              <a:t>22:00, </a:t>
            </a:r>
            <a:r>
              <a:rPr lang="en-US" altLang="zh-CN" dirty="0" smtClean="0">
                <a:solidFill>
                  <a:schemeClr val="hlink"/>
                </a:solidFill>
              </a:rPr>
              <a:t>Sep. </a:t>
            </a:r>
            <a:r>
              <a:rPr lang="en-US" altLang="zh-CN" dirty="0" smtClean="0">
                <a:solidFill>
                  <a:schemeClr val="hlink"/>
                </a:solidFill>
              </a:rPr>
              <a:t>?</a:t>
            </a:r>
            <a:r>
              <a:rPr lang="en-US" altLang="zh-CN" dirty="0" smtClean="0"/>
              <a:t>, </a:t>
            </a:r>
            <a:r>
              <a:rPr lang="en-US" altLang="zh-CN" dirty="0" smtClean="0"/>
              <a:t>2011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871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Recitation - </a:t>
            </a:r>
            <a:r>
              <a:rPr lang="en-US" altLang="zh-CN" b="1" dirty="0" smtClean="0"/>
              <a:t>A </a:t>
            </a:r>
            <a:r>
              <a:rPr lang="en-US" altLang="zh-CN" b="1" dirty="0"/>
              <a:t>Circular Queue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72816"/>
            <a:ext cx="4448175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5" y="2420889"/>
            <a:ext cx="3904533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100" y="1772816"/>
            <a:ext cx="3470404" cy="302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179512" y="1148652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000099"/>
                </a:solidFill>
              </a:rPr>
              <a:t>Write a pseudo code for any of the following </a:t>
            </a:r>
            <a:r>
              <a:rPr lang="en-US" altLang="zh-CN" b="1" dirty="0" smtClean="0">
                <a:solidFill>
                  <a:srgbClr val="000099"/>
                </a:solidFill>
              </a:rPr>
              <a:t>operations:</a:t>
            </a:r>
            <a:endParaRPr lang="zh-CN" altLang="en-US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6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Recitation - Bubble Sort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9163339" y="1988840"/>
            <a:ext cx="317869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61900"/>
            <a:ext cx="4032448" cy="525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内容占位符 2"/>
          <p:cNvSpPr>
            <a:spLocks noGrp="1"/>
          </p:cNvSpPr>
          <p:nvPr>
            <p:ph idx="1"/>
          </p:nvPr>
        </p:nvSpPr>
        <p:spPr>
          <a:xfrm>
            <a:off x="395536" y="1268760"/>
            <a:ext cx="454684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/>
              <a:t>for i = 1:n, </a:t>
            </a:r>
            <a:endParaRPr lang="en-US" altLang="zh-CN" sz="2400" dirty="0" smtClean="0"/>
          </a:p>
          <a:p>
            <a:pPr marL="400050" lvl="1" indent="0">
              <a:buNone/>
            </a:pPr>
            <a:r>
              <a:rPr lang="en-US" altLang="zh-CN" sz="2400" dirty="0" smtClean="0"/>
              <a:t>swapped </a:t>
            </a:r>
            <a:r>
              <a:rPr lang="en-US" altLang="zh-CN" sz="2400" dirty="0"/>
              <a:t>= false </a:t>
            </a:r>
            <a:endParaRPr lang="en-US" altLang="zh-CN" sz="2400" dirty="0" smtClean="0"/>
          </a:p>
          <a:p>
            <a:pPr marL="400050" lvl="1" indent="0">
              <a:buNone/>
            </a:pPr>
            <a:r>
              <a:rPr lang="en-US" altLang="zh-CN" sz="2400" dirty="0" smtClean="0"/>
              <a:t>for </a:t>
            </a:r>
            <a:r>
              <a:rPr lang="en-US" altLang="zh-CN" sz="2400" dirty="0"/>
              <a:t>j = n:i+1, </a:t>
            </a:r>
            <a:endParaRPr lang="en-US" altLang="zh-CN" sz="2400" dirty="0" smtClean="0"/>
          </a:p>
          <a:p>
            <a:pPr marL="400050" lvl="1" indent="0">
              <a:buNone/>
            </a:pPr>
            <a:r>
              <a:rPr lang="en-US" altLang="zh-CN" sz="2400" dirty="0"/>
              <a:t>	</a:t>
            </a:r>
            <a:r>
              <a:rPr lang="en-US" altLang="zh-CN" sz="2400" dirty="0" smtClean="0"/>
              <a:t>if </a:t>
            </a:r>
            <a:r>
              <a:rPr lang="en-US" altLang="zh-CN" sz="2400" dirty="0"/>
              <a:t>a[j] &lt; a[j-1], </a:t>
            </a:r>
            <a:endParaRPr lang="en-US" altLang="zh-CN" sz="2400" dirty="0" smtClean="0"/>
          </a:p>
          <a:p>
            <a:pPr marL="400050" lvl="1" indent="0">
              <a:buNone/>
            </a:pPr>
            <a:r>
              <a:rPr lang="en-US" altLang="zh-CN" sz="2400" dirty="0"/>
              <a:t>	</a:t>
            </a:r>
            <a:r>
              <a:rPr lang="en-US" altLang="zh-CN" sz="2400" dirty="0" smtClean="0"/>
              <a:t>	swap </a:t>
            </a:r>
            <a:r>
              <a:rPr lang="en-US" altLang="zh-CN" sz="2400" dirty="0"/>
              <a:t>a[j,j-1] </a:t>
            </a:r>
            <a:endParaRPr lang="en-US" altLang="zh-CN" sz="2400" dirty="0" smtClean="0"/>
          </a:p>
          <a:p>
            <a:pPr marL="400050" lvl="1" indent="0">
              <a:buNone/>
            </a:pPr>
            <a:r>
              <a:rPr lang="en-US" altLang="zh-CN" sz="2400" dirty="0"/>
              <a:t>	</a:t>
            </a:r>
            <a:r>
              <a:rPr lang="en-US" altLang="zh-CN" sz="2400" dirty="0" smtClean="0"/>
              <a:t>	swapped </a:t>
            </a:r>
            <a:r>
              <a:rPr lang="en-US" altLang="zh-CN" sz="2400" dirty="0"/>
              <a:t>= </a:t>
            </a:r>
            <a:r>
              <a:rPr lang="en-US" altLang="zh-CN" sz="2400" dirty="0" smtClean="0"/>
              <a:t>true</a:t>
            </a:r>
          </a:p>
          <a:p>
            <a:pPr marL="400050" lvl="1" indent="0">
              <a:buNone/>
            </a:pPr>
            <a:r>
              <a:rPr lang="en-US" altLang="zh-CN" sz="2400" dirty="0"/>
              <a:t>	</a:t>
            </a:r>
            <a:r>
              <a:rPr lang="en-US" altLang="zh-CN" sz="2400" dirty="0" smtClean="0"/>
              <a:t>break </a:t>
            </a:r>
            <a:r>
              <a:rPr lang="en-US" altLang="zh-CN" sz="2400" dirty="0"/>
              <a:t>if not swapped </a:t>
            </a:r>
          </a:p>
          <a:p>
            <a:pPr marL="0" indent="0">
              <a:buNone/>
            </a:pPr>
            <a:r>
              <a:rPr lang="en-US" altLang="zh-CN" sz="2400" dirty="0" smtClean="0"/>
              <a:t>end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4663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Analyzing an Algorithm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Predicting the resources the algorithm requires</a:t>
            </a:r>
          </a:p>
          <a:p>
            <a:endParaRPr lang="en-US" altLang="zh-CN" dirty="0"/>
          </a:p>
          <a:p>
            <a:r>
              <a:rPr lang="en-US" altLang="zh-CN" dirty="0" smtClean="0"/>
              <a:t>Resources: Memory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             Communication Bandwidth</a:t>
            </a:r>
          </a:p>
          <a:p>
            <a:pPr marL="0" indent="0">
              <a:buNone/>
            </a:pPr>
            <a:r>
              <a:rPr lang="en-US" altLang="zh-CN" dirty="0" smtClean="0"/>
              <a:t>		     Logic Gates</a:t>
            </a:r>
          </a:p>
          <a:p>
            <a:pPr marL="0" indent="0">
              <a:buNone/>
            </a:pPr>
            <a:r>
              <a:rPr lang="en-US" altLang="zh-CN" dirty="0" smtClean="0"/>
              <a:t>		     </a:t>
            </a:r>
            <a:r>
              <a:rPr lang="en-US" altLang="zh-CN" b="1" dirty="0" smtClean="0"/>
              <a:t>Computation Time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178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Evaluating an algorithm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63272" cy="4925144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000" dirty="0" smtClean="0">
                    <a:solidFill>
                      <a:srgbClr val="006600"/>
                    </a:solidFill>
                  </a:rPr>
                  <a:t>Mike</a:t>
                </a:r>
                <a:r>
                  <a:rPr lang="en-US" altLang="zh-CN" sz="2000" dirty="0" smtClean="0"/>
                  <a:t>: My algorithm can sort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0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en-US" altLang="zh-CN" sz="20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en-US" altLang="zh-CN" sz="2000" dirty="0" smtClean="0"/>
                  <a:t> </a:t>
                </a:r>
                <a:r>
                  <a:rPr lang="en-US" altLang="zh-CN" sz="2000" dirty="0"/>
                  <a:t>numbers in 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Cambria Math"/>
                  </a:rPr>
                  <a:t>3</a:t>
                </a:r>
                <a:r>
                  <a:rPr lang="en-US" altLang="zh-CN" sz="2000" dirty="0"/>
                  <a:t> seconds.</a:t>
                </a:r>
              </a:p>
              <a:p>
                <a:r>
                  <a:rPr lang="en-US" altLang="zh-CN" sz="2000" dirty="0">
                    <a:solidFill>
                      <a:srgbClr val="006600"/>
                    </a:solidFill>
                  </a:rPr>
                  <a:t>Bill</a:t>
                </a:r>
                <a:r>
                  <a:rPr lang="en-US" altLang="zh-CN" sz="2000" dirty="0"/>
                  <a:t>: My algorithm can sort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0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en-US" altLang="zh-CN" sz="20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en-US" altLang="zh-CN" sz="2000" b="1" i="1" dirty="0">
                    <a:solidFill>
                      <a:srgbClr val="FF0000"/>
                    </a:solidFill>
                    <a:latin typeface="Cambria Math"/>
                  </a:rPr>
                  <a:t> </a:t>
                </a:r>
                <a:r>
                  <a:rPr lang="en-US" altLang="zh-CN" sz="2000" dirty="0"/>
                  <a:t>numbers in 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Cambria Math"/>
                  </a:rPr>
                  <a:t>5</a:t>
                </a:r>
                <a:r>
                  <a:rPr lang="en-US" altLang="zh-CN" sz="2000" dirty="0"/>
                  <a:t> seconds</a:t>
                </a:r>
                <a:r>
                  <a:rPr lang="en-US" altLang="zh-CN" sz="2000" dirty="0" smtClean="0"/>
                  <a:t>.</a:t>
                </a:r>
              </a:p>
              <a:p>
                <a:endParaRPr lang="en-US" altLang="zh-CN" sz="2000" dirty="0"/>
              </a:p>
              <a:p>
                <a:endParaRPr lang="en-US" altLang="zh-CN" sz="2000" dirty="0"/>
              </a:p>
              <a:p>
                <a:r>
                  <a:rPr lang="en-US" altLang="zh-CN" sz="2000" dirty="0">
                    <a:solidFill>
                      <a:srgbClr val="006600"/>
                    </a:solidFill>
                  </a:rPr>
                  <a:t>Mike</a:t>
                </a:r>
                <a:r>
                  <a:rPr lang="en-US" altLang="zh-CN" sz="2000" dirty="0"/>
                  <a:t>: I’ve just tested it on my new Pentium IV processor.</a:t>
                </a:r>
              </a:p>
              <a:p>
                <a:r>
                  <a:rPr lang="en-US" altLang="zh-CN" sz="2000" dirty="0">
                    <a:solidFill>
                      <a:srgbClr val="006600"/>
                    </a:solidFill>
                  </a:rPr>
                  <a:t>Bill</a:t>
                </a:r>
                <a:r>
                  <a:rPr lang="en-US" altLang="zh-CN" sz="2000" dirty="0"/>
                  <a:t>: I remember my result from my undergraduate studies (1985</a:t>
                </a:r>
                <a:r>
                  <a:rPr lang="en-US" altLang="zh-CN" sz="2000" dirty="0" smtClean="0"/>
                  <a:t>).</a:t>
                </a:r>
              </a:p>
              <a:p>
                <a:endParaRPr lang="en-US" altLang="zh-CN" sz="2000" dirty="0" smtClean="0"/>
              </a:p>
              <a:p>
                <a:endParaRPr lang="en-US" altLang="zh-CN" sz="2000" dirty="0"/>
              </a:p>
              <a:p>
                <a:r>
                  <a:rPr lang="en-US" altLang="zh-CN" sz="2000" dirty="0">
                    <a:solidFill>
                      <a:srgbClr val="006600"/>
                    </a:solidFill>
                  </a:rPr>
                  <a:t>Mike</a:t>
                </a:r>
                <a:r>
                  <a:rPr lang="en-US" altLang="zh-CN" sz="2000" dirty="0"/>
                  <a:t>: My input was a random permutation of 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Cambria Math"/>
                  </a:rPr>
                  <a:t>1..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0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en-US" altLang="zh-CN" sz="20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en-US" altLang="zh-CN" sz="2000" dirty="0"/>
                  <a:t>.</a:t>
                </a:r>
              </a:p>
              <a:p>
                <a:r>
                  <a:rPr lang="en-US" altLang="zh-CN" sz="2000" dirty="0">
                    <a:solidFill>
                      <a:srgbClr val="006600"/>
                    </a:solidFill>
                  </a:rPr>
                  <a:t>Bill</a:t>
                </a:r>
                <a:r>
                  <a:rPr lang="en-US" altLang="zh-CN" sz="2000" dirty="0"/>
                  <a:t>: My input was the sorted output, so I only needed to verify </a:t>
                </a:r>
                <a:r>
                  <a:rPr lang="en-US" altLang="zh-CN" sz="2000" dirty="0" smtClean="0"/>
                  <a:t>that it </a:t>
                </a:r>
                <a:r>
                  <a:rPr lang="en-US" altLang="zh-CN" sz="2000" dirty="0"/>
                  <a:t>is sorted.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63272" cy="4925144"/>
              </a:xfrm>
              <a:blipFill rotWithShape="1">
                <a:blip r:embed="rId2"/>
                <a:stretch>
                  <a:fillRect l="-583" t="-620" r="-8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552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Processing </a:t>
            </a:r>
            <a:r>
              <a:rPr lang="en-US" altLang="zh-CN" dirty="0">
                <a:solidFill>
                  <a:srgbClr val="FF0000"/>
                </a:solidFill>
              </a:rPr>
              <a:t>time </a:t>
            </a:r>
            <a:r>
              <a:rPr lang="en-US" altLang="zh-CN" dirty="0"/>
              <a:t>is surely a </a:t>
            </a:r>
            <a:r>
              <a:rPr lang="en-US" altLang="zh-CN" dirty="0" smtClean="0">
                <a:solidFill>
                  <a:srgbClr val="FF0000"/>
                </a:solidFill>
              </a:rPr>
              <a:t>bad measure</a:t>
            </a:r>
            <a:r>
              <a:rPr lang="en-US" altLang="zh-CN" dirty="0" smtClean="0"/>
              <a:t>!!!</a:t>
            </a:r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 smtClean="0"/>
              <a:t>We </a:t>
            </a:r>
            <a:r>
              <a:rPr lang="en-US" altLang="zh-CN" dirty="0"/>
              <a:t>need a ‘stable’ </a:t>
            </a:r>
            <a:r>
              <a:rPr lang="en-US" altLang="zh-CN" dirty="0" smtClean="0"/>
              <a:t>measure, independent </a:t>
            </a:r>
            <a:r>
              <a:rPr lang="en-US" altLang="zh-CN" dirty="0"/>
              <a:t>of the implementation.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4559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Insertion Sort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5118019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6444208" y="1484784"/>
            <a:ext cx="12961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000000"/>
                </a:solidFill>
              </a:rPr>
              <a:t>n</a:t>
            </a:r>
          </a:p>
          <a:p>
            <a:r>
              <a:rPr lang="en-US" altLang="zh-CN" sz="2800" dirty="0" smtClean="0">
                <a:solidFill>
                  <a:srgbClr val="000000"/>
                </a:solidFill>
              </a:rPr>
              <a:t>n</a:t>
            </a:r>
            <a:endParaRPr lang="en-US" altLang="zh-CN" sz="2800" dirty="0">
              <a:solidFill>
                <a:srgbClr val="000000"/>
              </a:solidFill>
            </a:endParaRPr>
          </a:p>
          <a:p>
            <a:r>
              <a:rPr lang="en-US" altLang="zh-CN" sz="2800" dirty="0" smtClean="0">
                <a:solidFill>
                  <a:srgbClr val="000000"/>
                </a:solidFill>
              </a:rPr>
              <a:t>n</a:t>
            </a:r>
          </a:p>
          <a:p>
            <a:endParaRPr lang="en-US" altLang="zh-CN" sz="2800" dirty="0" smtClean="0">
              <a:solidFill>
                <a:srgbClr val="000000"/>
              </a:solidFill>
            </a:endParaRPr>
          </a:p>
          <a:p>
            <a:endParaRPr lang="en-US" altLang="zh-CN" sz="2800" dirty="0">
              <a:solidFill>
                <a:srgbClr val="000000"/>
              </a:solidFill>
            </a:endParaRPr>
          </a:p>
          <a:p>
            <a:endParaRPr lang="en-US" altLang="zh-CN" sz="2800" dirty="0" smtClean="0">
              <a:solidFill>
                <a:srgbClr val="000000"/>
              </a:solidFill>
            </a:endParaRPr>
          </a:p>
          <a:p>
            <a:r>
              <a:rPr lang="en-US" altLang="zh-CN" sz="2800" dirty="0" smtClean="0">
                <a:solidFill>
                  <a:srgbClr val="000000"/>
                </a:solidFill>
              </a:rPr>
              <a:t>n</a:t>
            </a:r>
            <a:endParaRPr lang="en-US" altLang="zh-CN" sz="28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857746" y="4946850"/>
                <a:ext cx="3640933" cy="648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3600" dirty="0" smtClean="0">
                    <a:solidFill>
                      <a:srgbClr val="000000"/>
                    </a:solidFill>
                  </a:rPr>
                  <a:t>T(n)=4n+3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altLang="zh-CN" sz="36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CN" sz="36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altLang="zh-CN" sz="36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=2</m:t>
                        </m:r>
                      </m:sub>
                      <m:sup>
                        <m:r>
                          <a:rPr lang="en-US" altLang="zh-CN" sz="36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altLang="zh-CN" sz="360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36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36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altLang="zh-CN" sz="3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746" y="4946850"/>
                <a:ext cx="3640933" cy="648191"/>
              </a:xfrm>
              <a:prstGeom prst="rect">
                <a:avLst/>
              </a:prstGeom>
              <a:blipFill rotWithShape="1">
                <a:blip r:embed="rId4"/>
                <a:stretch>
                  <a:fillRect l="-5193" t="-14019" b="-336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679" y="2916560"/>
            <a:ext cx="978626" cy="368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694" y="3315672"/>
            <a:ext cx="978626" cy="368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694" y="3684096"/>
            <a:ext cx="978626" cy="368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9625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jjcao">
      <a:dk1>
        <a:srgbClr val="D60093"/>
      </a:dk1>
      <a:lt1>
        <a:srgbClr val="FFFFFF"/>
      </a:lt1>
      <a:dk2>
        <a:srgbClr val="002060"/>
      </a:dk2>
      <a:lt2>
        <a:srgbClr val="FFFF00"/>
      </a:lt2>
      <a:accent1>
        <a:srgbClr val="002060"/>
      </a:accent1>
      <a:accent2>
        <a:srgbClr val="0042C7"/>
      </a:accent2>
      <a:accent3>
        <a:srgbClr val="0070C0"/>
      </a:accent3>
      <a:accent4>
        <a:srgbClr val="002060"/>
      </a:accent4>
      <a:accent5>
        <a:srgbClr val="002060"/>
      </a:accent5>
      <a:accent6>
        <a:srgbClr val="002060"/>
      </a:accent6>
      <a:hlink>
        <a:srgbClr val="FFDE66"/>
      </a:hlink>
      <a:folHlink>
        <a:srgbClr val="D490C5"/>
      </a:folHlink>
    </a:clrScheme>
    <a:fontScheme name="jjcao">
      <a:majorFont>
        <a:latin typeface="Comic Sans MS"/>
        <a:ea typeface="宋体"/>
        <a:cs typeface=""/>
      </a:majorFont>
      <a:minorFont>
        <a:latin typeface="Comic Sans MS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1555</TotalTime>
  <Words>989</Words>
  <Application>Microsoft Office PowerPoint</Application>
  <PresentationFormat>全屏显示(4:3)</PresentationFormat>
  <Paragraphs>189</Paragraphs>
  <Slides>33</Slides>
  <Notes>6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35" baseType="lpstr">
      <vt:lpstr>Office 主题​​</vt:lpstr>
      <vt:lpstr>Equation</vt:lpstr>
      <vt:lpstr>Data Structure &amp; Algorithm</vt:lpstr>
      <vt:lpstr>Recitation - Dynamic Array</vt:lpstr>
      <vt:lpstr>Recitation - Linked list</vt:lpstr>
      <vt:lpstr>Recitation - A Circular Queue</vt:lpstr>
      <vt:lpstr>Recitation - Bubble Sort</vt:lpstr>
      <vt:lpstr>Analyzing an Algorithm</vt:lpstr>
      <vt:lpstr>Evaluating an algorithm</vt:lpstr>
      <vt:lpstr>PowerPoint 演示文稿</vt:lpstr>
      <vt:lpstr>Insertion Sort</vt:lpstr>
      <vt:lpstr>Insertion Sort - Best Case</vt:lpstr>
      <vt:lpstr>Insertion Sort - Worst Case</vt:lpstr>
      <vt:lpstr>Insertion Sort – Average Case</vt:lpstr>
      <vt:lpstr>Worst-Case Complexity</vt:lpstr>
      <vt:lpstr>Best-Case &amp; Average-Case Complexity</vt:lpstr>
      <vt:lpstr>Worst Case Running Time</vt:lpstr>
      <vt:lpstr>PowerPoint 演示文稿</vt:lpstr>
      <vt:lpstr>The RAM Model of Computation</vt:lpstr>
      <vt:lpstr>Exact Analysis is Hard!</vt:lpstr>
      <vt:lpstr>Order of Growth</vt:lpstr>
      <vt:lpstr>Which Function Grows Faster?</vt:lpstr>
      <vt:lpstr>Which Function Grows Faster?</vt:lpstr>
      <vt:lpstr>Which Function Grows Faster?</vt:lpstr>
      <vt:lpstr>Big Oh notation Upper Bound on Running Time</vt:lpstr>
      <vt:lpstr>Big-Oh - Example</vt:lpstr>
      <vt:lpstr>Omega Ω notation Lower Bound on Running Time</vt:lpstr>
      <vt:lpstr>Big-Oh and Omega Ω</vt:lpstr>
      <vt:lpstr>Theta Θ notation: Tightly Bounding Running Time</vt:lpstr>
      <vt:lpstr>Theta Θ</vt:lpstr>
      <vt:lpstr>Useful Properties</vt:lpstr>
      <vt:lpstr>PowerPoint 演示文稿</vt:lpstr>
      <vt:lpstr>Proof by Induction</vt:lpstr>
      <vt:lpstr>Proof by Contradiction</vt:lpstr>
      <vt:lpstr>Homework 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 &amp; C++</dc:title>
  <dc:creator>jjcao</dc:creator>
  <cp:lastModifiedBy>jjcao</cp:lastModifiedBy>
  <cp:revision>259</cp:revision>
  <dcterms:created xsi:type="dcterms:W3CDTF">2011-05-06T08:43:00Z</dcterms:created>
  <dcterms:modified xsi:type="dcterms:W3CDTF">2011-09-05T07:42:18Z</dcterms:modified>
</cp:coreProperties>
</file>