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370" r:id="rId3"/>
    <p:sldId id="395" r:id="rId4"/>
    <p:sldId id="371" r:id="rId5"/>
    <p:sldId id="372" r:id="rId6"/>
    <p:sldId id="369" r:id="rId7"/>
    <p:sldId id="374" r:id="rId8"/>
    <p:sldId id="375" r:id="rId9"/>
    <p:sldId id="394" r:id="rId10"/>
    <p:sldId id="376" r:id="rId11"/>
    <p:sldId id="377" r:id="rId12"/>
    <p:sldId id="378" r:id="rId13"/>
    <p:sldId id="379" r:id="rId14"/>
    <p:sldId id="373" r:id="rId15"/>
    <p:sldId id="380" r:id="rId16"/>
    <p:sldId id="381" r:id="rId17"/>
    <p:sldId id="382" r:id="rId18"/>
    <p:sldId id="383" r:id="rId19"/>
    <p:sldId id="384" r:id="rId20"/>
    <p:sldId id="387" r:id="rId21"/>
    <p:sldId id="388" r:id="rId22"/>
    <p:sldId id="385" r:id="rId23"/>
    <p:sldId id="389" r:id="rId24"/>
    <p:sldId id="390" r:id="rId25"/>
    <p:sldId id="391" r:id="rId26"/>
    <p:sldId id="386" r:id="rId27"/>
    <p:sldId id="393" r:id="rId28"/>
    <p:sldId id="368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7BF3367-73B2-41C2-A241-5E84CFBB7967}">
          <p14:sldIdLst>
            <p14:sldId id="256"/>
            <p14:sldId id="370"/>
            <p14:sldId id="395"/>
            <p14:sldId id="371"/>
            <p14:sldId id="372"/>
            <p14:sldId id="369"/>
            <p14:sldId id="374"/>
            <p14:sldId id="375"/>
            <p14:sldId id="394"/>
            <p14:sldId id="376"/>
            <p14:sldId id="377"/>
            <p14:sldId id="378"/>
            <p14:sldId id="379"/>
            <p14:sldId id="373"/>
            <p14:sldId id="380"/>
            <p14:sldId id="381"/>
            <p14:sldId id="382"/>
            <p14:sldId id="383"/>
            <p14:sldId id="384"/>
            <p14:sldId id="387"/>
            <p14:sldId id="388"/>
            <p14:sldId id="385"/>
            <p14:sldId id="389"/>
            <p14:sldId id="390"/>
            <p14:sldId id="391"/>
            <p14:sldId id="386"/>
            <p14:sldId id="393"/>
            <p14:sldId id="3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D60093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5" autoAdjust="0"/>
  </p:normalViewPr>
  <p:slideViewPr>
    <p:cSldViewPr>
      <p:cViewPr varScale="1">
        <p:scale>
          <a:sx n="98" d="100"/>
          <a:sy n="98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43E8A-B74F-4446-A70D-6F169A00921A}" type="datetimeFigureOut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1D1C2-F24F-4AFF-A2A9-8A95893DAB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0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19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听而后易忘</a:t>
            </a:r>
            <a:endParaRPr lang="en-US" altLang="zh-CN" dirty="0" smtClean="0"/>
          </a:p>
          <a:p>
            <a:r>
              <a:rPr lang="zh-CN" altLang="en-US" dirty="0" smtClean="0"/>
              <a:t>看而后能记</a:t>
            </a:r>
            <a:endParaRPr lang="en-US" altLang="zh-CN" dirty="0" smtClean="0"/>
          </a:p>
          <a:p>
            <a:r>
              <a:rPr lang="zh-CN" altLang="en-US" dirty="0" smtClean="0"/>
              <a:t>写而后理解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57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王智睿做过</a:t>
            </a:r>
            <a:r>
              <a:rPr lang="en-US" altLang="zh-CN" dirty="0" smtClean="0"/>
              <a:t>1-200</a:t>
            </a:r>
            <a:r>
              <a:rPr lang="zh-CN" altLang="en-US" smtClean="0"/>
              <a:t>道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465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097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80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D1C2-F24F-4AFF-A2A9-8A95893DAB7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80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5E5B-A3C7-4539-8143-894B8F864F28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74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B984-DAD3-4D39-9534-BBF731443225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7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9A32-FB41-4B76-8464-CA559312AE09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75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DB5C-F66A-42E9-A67D-F0845C501396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40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1318-5C41-4C3F-9199-D7C732AAA2EE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85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A20E-590A-4A11-BABD-3DBBDED1C231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49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B599-D7A6-4253-A771-993852DD48C1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1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CB16-CE72-481A-8E6C-2221B109FE15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59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CF8B-3CA1-4A2D-B848-A5936D5FA0A5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0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283B-3DE8-4C42-9C55-EE20C332C7D5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48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0E07-7A53-4881-A399-823317BECC0A}" type="datetime1">
              <a:rPr lang="zh-CN" altLang="en-US" smtClean="0"/>
              <a:t>2011/9/26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0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5ADDAD50-B541-446D-9802-4D1C100BD2F0}" type="datetime1">
              <a:rPr lang="zh-CN" altLang="en-US" smtClean="0"/>
              <a:t>2011/9/26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791854A4-FC01-4148-8A20-06CA680717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m.uva.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m.timus.ru/" TargetMode="External"/><Relationship Id="rId4" Type="http://schemas.openxmlformats.org/officeDocument/2006/relationships/hyperlink" Target="http://acm.zju.edu.c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D60093"/>
                </a:solidFill>
              </a:rPr>
              <a:t>Data Structure &amp; Algorithm</a:t>
            </a:r>
            <a:endParaRPr lang="zh-CN" altLang="en-US" dirty="0">
              <a:solidFill>
                <a:srgbClr val="D60093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/>
          </a:bodyPr>
          <a:lstStyle/>
          <a:p>
            <a:r>
              <a:rPr lang="en-US" altLang="zh-CN" smtClean="0"/>
              <a:t>Lecture 6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QuickSort</a:t>
            </a:r>
            <a:r>
              <a:rPr lang="en-US" altLang="zh-CN" dirty="0" smtClean="0"/>
              <a:t> </a:t>
            </a:r>
            <a:r>
              <a:rPr lang="en-US" altLang="zh-CN" dirty="0"/>
              <a:t>&amp; Randomization</a:t>
            </a:r>
            <a:endParaRPr lang="en-US" altLang="zh-CN" dirty="0" smtClean="0"/>
          </a:p>
          <a:p>
            <a:r>
              <a:rPr lang="en-US" altLang="zh-CN" dirty="0" smtClean="0"/>
              <a:t>JJCAO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44008" y="6536377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Most materials are stolen from Prof. </a:t>
            </a:r>
            <a:r>
              <a:rPr lang="en-US" altLang="zh-CN" sz="1200" dirty="0" err="1"/>
              <a:t>Yoram</a:t>
            </a:r>
            <a:r>
              <a:rPr lang="en-US" altLang="zh-CN" sz="1200" dirty="0"/>
              <a:t> Moses’s course.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863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781961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316835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905501" cy="581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Quick-Sort</a:t>
            </a:r>
            <a:r>
              <a:rPr lang="en-US" altLang="zh-CN" dirty="0"/>
              <a:t>: Running Time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4725144"/>
            <a:ext cx="8856984" cy="1728192"/>
          </a:xfrm>
        </p:spPr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</a:rPr>
              <a:t>n </a:t>
            </a:r>
            <a:r>
              <a:rPr lang="en-US" altLang="zh-CN" dirty="0">
                <a:solidFill>
                  <a:srgbClr val="000000"/>
                </a:solidFill>
              </a:rPr>
              <a:t>= </a:t>
            </a:r>
            <a:r>
              <a:rPr lang="en-US" altLang="zh-CN" b="1" dirty="0">
                <a:solidFill>
                  <a:srgbClr val="000000"/>
                </a:solidFill>
              </a:rPr>
              <a:t>right - left.</a:t>
            </a:r>
          </a:p>
          <a:p>
            <a:r>
              <a:rPr lang="en-US" altLang="zh-CN" b="1" dirty="0">
                <a:solidFill>
                  <a:srgbClr val="000000"/>
                </a:solidFill>
              </a:rPr>
              <a:t>T(n) </a:t>
            </a:r>
            <a:r>
              <a:rPr lang="en-US" altLang="zh-CN" dirty="0">
                <a:solidFill>
                  <a:srgbClr val="0000FF"/>
                </a:solidFill>
              </a:rPr>
              <a:t>depends on the position of </a:t>
            </a:r>
            <a:r>
              <a:rPr lang="en-US" altLang="zh-CN" b="1" dirty="0">
                <a:solidFill>
                  <a:srgbClr val="0000FF"/>
                </a:solidFill>
              </a:rPr>
              <a:t>p </a:t>
            </a:r>
            <a:r>
              <a:rPr lang="en-US" altLang="zh-CN" dirty="0" smtClean="0">
                <a:solidFill>
                  <a:srgbClr val="0000FF"/>
                </a:solidFill>
              </a:rPr>
              <a:t>in the </a:t>
            </a:r>
            <a:r>
              <a:rPr lang="en-US" altLang="zh-CN" dirty="0">
                <a:solidFill>
                  <a:srgbClr val="0000FF"/>
                </a:solidFill>
              </a:rPr>
              <a:t>range </a:t>
            </a:r>
            <a:r>
              <a:rPr lang="en-US" altLang="zh-CN" b="1" dirty="0">
                <a:solidFill>
                  <a:srgbClr val="000000"/>
                </a:solidFill>
              </a:rPr>
              <a:t>[left,...,right]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53" y="2276872"/>
            <a:ext cx="734481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50712"/>
            <a:ext cx="2769026" cy="95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Worst-Case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07" y="1447092"/>
            <a:ext cx="8682881" cy="464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Worst-Case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2" y="1629471"/>
            <a:ext cx="886339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233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altLang="zh-CN" sz="3100" dirty="0"/>
              <a:t>Quick-Sort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>
                <a:solidFill>
                  <a:srgbClr val="FF0000"/>
                </a:solidFill>
              </a:rPr>
              <a:t>Best-Case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7188"/>
            <a:ext cx="7488832" cy="417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8053474" y="1700808"/>
            <a:ext cx="665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CN" sz="2000" b="1" dirty="0"/>
              <a:t>θ</a:t>
            </a:r>
            <a:r>
              <a:rPr lang="en-US" altLang="zh-CN" sz="2000" b="1" dirty="0" smtClean="0"/>
              <a:t>(n)</a:t>
            </a:r>
            <a:endParaRPr lang="zh-CN" altLang="en-US" sz="2000" b="1" dirty="0"/>
          </a:p>
        </p:txBody>
      </p:sp>
      <p:sp>
        <p:nvSpPr>
          <p:cNvPr id="7" name="矩形 6"/>
          <p:cNvSpPr/>
          <p:nvPr/>
        </p:nvSpPr>
        <p:spPr>
          <a:xfrm>
            <a:off x="7989394" y="259684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2</a:t>
            </a:r>
            <a:r>
              <a:rPr lang="el-GR" altLang="zh-CN" sz="2000" b="1" dirty="0"/>
              <a:t>θ</a:t>
            </a:r>
            <a:r>
              <a:rPr lang="en-US" altLang="zh-CN" sz="2000" b="1" dirty="0"/>
              <a:t>(n/2)</a:t>
            </a:r>
            <a:endParaRPr lang="zh-CN" altLang="en-US" sz="2000" b="1" dirty="0"/>
          </a:p>
        </p:txBody>
      </p:sp>
      <p:sp>
        <p:nvSpPr>
          <p:cNvPr id="10" name="矩形 9"/>
          <p:cNvSpPr/>
          <p:nvPr/>
        </p:nvSpPr>
        <p:spPr>
          <a:xfrm>
            <a:off x="8053474" y="3680501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/>
              <a:t>n/2</a:t>
            </a:r>
            <a:r>
              <a:rPr lang="el-GR" altLang="zh-CN" sz="2000" b="1" dirty="0" smtClean="0"/>
              <a:t>θ</a:t>
            </a:r>
            <a:r>
              <a:rPr lang="en-US" altLang="zh-CN" sz="2000" b="1" dirty="0" smtClean="0"/>
              <a:t>(2)</a:t>
            </a:r>
            <a:endParaRPr lang="zh-CN" altLang="en-US" sz="2000" b="1" dirty="0"/>
          </a:p>
        </p:txBody>
      </p:sp>
      <p:sp>
        <p:nvSpPr>
          <p:cNvPr id="6" name="矩形 5"/>
          <p:cNvSpPr/>
          <p:nvPr/>
        </p:nvSpPr>
        <p:spPr>
          <a:xfrm>
            <a:off x="323528" y="5805265"/>
            <a:ext cx="8395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</a:rPr>
              <a:t>The </a:t>
            </a:r>
            <a:r>
              <a:rPr lang="en-US" altLang="zh-CN" sz="2400" b="1" dirty="0">
                <a:solidFill>
                  <a:srgbClr val="0000FF"/>
                </a:solidFill>
              </a:rPr>
              <a:t>average-case </a:t>
            </a:r>
            <a:r>
              <a:rPr lang="en-US" altLang="zh-CN" sz="2400" dirty="0">
                <a:solidFill>
                  <a:srgbClr val="000000"/>
                </a:solidFill>
              </a:rPr>
              <a:t>running time of quicksort is </a:t>
            </a:r>
            <a:r>
              <a:rPr lang="en-US" altLang="zh-CN" sz="2400" b="1" dirty="0">
                <a:solidFill>
                  <a:srgbClr val="0000FF"/>
                </a:solidFill>
              </a:rPr>
              <a:t>much closer to the best case </a:t>
            </a:r>
            <a:r>
              <a:rPr lang="en-US" altLang="zh-CN" sz="2400" dirty="0">
                <a:solidFill>
                  <a:srgbClr val="000000"/>
                </a:solidFill>
              </a:rPr>
              <a:t>than to the worst case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7544" y="1700808"/>
            <a:ext cx="8633052" cy="504056"/>
          </a:xfrm>
          <a:prstGeom prst="rect">
            <a:avLst/>
          </a:prstGeom>
          <a:solidFill>
            <a:schemeClr val="bg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7544" y="2544869"/>
            <a:ext cx="8633052" cy="504056"/>
          </a:xfrm>
          <a:prstGeom prst="rect">
            <a:avLst/>
          </a:prstGeom>
          <a:solidFill>
            <a:schemeClr val="bg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49138" y="3576555"/>
            <a:ext cx="8633052" cy="504056"/>
          </a:xfrm>
          <a:prstGeom prst="rect">
            <a:avLst/>
          </a:prstGeom>
          <a:solidFill>
            <a:schemeClr val="bg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75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Average-Case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33073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Average-Case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17</a:t>
            </a:fld>
            <a:endParaRPr lang="zh-CN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540"/>
            <a:ext cx="8932496" cy="448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Average-Case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36" y="1988840"/>
            <a:ext cx="8846060" cy="417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Average-Case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840760" cy="485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Something Else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 hear and I forget </a:t>
            </a:r>
          </a:p>
          <a:p>
            <a:r>
              <a:rPr lang="en-US" altLang="zh-CN" dirty="0" smtClean="0"/>
              <a:t>I see and I memorize</a:t>
            </a:r>
          </a:p>
          <a:p>
            <a:r>
              <a:rPr lang="en-US" altLang="zh-CN" dirty="0" smtClean="0"/>
              <a:t>I write and I understand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997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Average-Case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6515492" cy="469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725290" y="6103416"/>
            <a:ext cx="4302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</a:rPr>
              <a:t>//Harmonic Series</a:t>
            </a:r>
            <a:r>
              <a:rPr lang="zh-CN" altLang="en-US" b="1" dirty="0">
                <a:solidFill>
                  <a:srgbClr val="00B050"/>
                </a:solidFill>
              </a:rPr>
              <a:t>的和，上界是</a:t>
            </a:r>
            <a:r>
              <a:rPr lang="en-US" altLang="zh-CN" b="1" dirty="0">
                <a:solidFill>
                  <a:srgbClr val="00B050"/>
                </a:solidFill>
              </a:rPr>
              <a:t>O(</a:t>
            </a:r>
            <a:r>
              <a:rPr lang="en-US" altLang="zh-CN" b="1" dirty="0" err="1">
                <a:solidFill>
                  <a:srgbClr val="00B050"/>
                </a:solidFill>
              </a:rPr>
              <a:t>lgn</a:t>
            </a:r>
            <a:r>
              <a:rPr lang="en-US" altLang="zh-CN" b="1" dirty="0">
                <a:solidFill>
                  <a:srgbClr val="00B050"/>
                </a:solidFill>
              </a:rPr>
              <a:t>)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Average-Case</a:t>
            </a:r>
            <a:r>
              <a:rPr lang="en-US" altLang="zh-CN" dirty="0"/>
              <a:t> Running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21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392488" cy="36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13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Randomization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Randomly </a:t>
            </a:r>
            <a:r>
              <a:rPr lang="en-US" altLang="zh-CN" dirty="0"/>
              <a:t>permute the input </a:t>
            </a:r>
            <a:r>
              <a:rPr lang="en-US" altLang="zh-CN" dirty="0">
                <a:solidFill>
                  <a:srgbClr val="D60093"/>
                </a:solidFill>
              </a:rPr>
              <a:t>(before sorting)</a:t>
            </a:r>
          </a:p>
          <a:p>
            <a:pPr lvl="1"/>
            <a:r>
              <a:rPr lang="en-US" altLang="zh-CN" dirty="0" smtClean="0"/>
              <a:t>tree </a:t>
            </a:r>
            <a:r>
              <a:rPr lang="en-US" altLang="zh-CN" dirty="0"/>
              <a:t>of all possible </a:t>
            </a:r>
            <a:r>
              <a:rPr lang="en-US" altLang="zh-CN" dirty="0" smtClean="0"/>
              <a:t>executions most </a:t>
            </a:r>
            <a:r>
              <a:rPr lang="en-US" altLang="zh-CN" dirty="0"/>
              <a:t>of them finish </a:t>
            </a:r>
            <a:r>
              <a:rPr lang="en-US" altLang="zh-CN" dirty="0" smtClean="0"/>
              <a:t>fast</a:t>
            </a:r>
          </a:p>
          <a:p>
            <a:pPr lvl="1"/>
            <a:endParaRPr lang="en-US" altLang="zh-CN" dirty="0"/>
          </a:p>
          <a:p>
            <a:r>
              <a:rPr lang="it-IT" altLang="zh-CN" dirty="0" smtClean="0"/>
              <a:t>Choose </a:t>
            </a:r>
            <a:r>
              <a:rPr lang="it-IT" altLang="zh-CN" dirty="0"/>
              <a:t>partitioning element </a:t>
            </a:r>
            <a:r>
              <a:rPr lang="it-IT" altLang="zh-CN" b="1" dirty="0"/>
              <a:t>e </a:t>
            </a:r>
            <a:r>
              <a:rPr lang="it-IT" altLang="zh-CN" dirty="0" smtClean="0"/>
              <a:t>randomly </a:t>
            </a:r>
            <a:r>
              <a:rPr lang="en-US" altLang="zh-CN" dirty="0" smtClean="0"/>
              <a:t>at </a:t>
            </a:r>
            <a:r>
              <a:rPr lang="en-US" altLang="zh-CN" dirty="0"/>
              <a:t>each iteration</a:t>
            </a:r>
          </a:p>
          <a:p>
            <a:pPr lvl="1"/>
            <a:r>
              <a:rPr lang="en-US" altLang="zh-CN" dirty="0" smtClean="0"/>
              <a:t>easier </a:t>
            </a:r>
            <a:r>
              <a:rPr lang="en-US" altLang="zh-CN" dirty="0"/>
              <a:t>to analyze</a:t>
            </a:r>
          </a:p>
          <a:p>
            <a:pPr lvl="1"/>
            <a:r>
              <a:rPr lang="en-US" altLang="zh-CN" dirty="0" smtClean="0"/>
              <a:t>same </a:t>
            </a:r>
            <a:r>
              <a:rPr lang="en-US" altLang="zh-CN" dirty="0"/>
              <a:t>"good" behavior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Randomized-Partition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23</a:t>
            </a:fld>
            <a:endParaRPr lang="zh-CN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7998600" cy="212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17232"/>
            <a:ext cx="5592872" cy="46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359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Variants </a:t>
            </a:r>
            <a:r>
              <a:rPr lang="en-US" altLang="zh-CN" dirty="0"/>
              <a:t>of Quick-Sort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When </a:t>
            </a:r>
            <a:r>
              <a:rPr lang="en-US" altLang="zh-CN" dirty="0"/>
              <a:t>we get to small </a:t>
            </a:r>
            <a:r>
              <a:rPr lang="en-US" altLang="zh-CN" dirty="0" smtClean="0"/>
              <a:t>sub-arrays, do </a:t>
            </a:r>
            <a:r>
              <a:rPr lang="en-US" altLang="zh-CN" dirty="0"/>
              <a:t>not call Quick-Sort recursively</a:t>
            </a:r>
          </a:p>
          <a:p>
            <a:pPr lvl="1"/>
            <a:r>
              <a:rPr lang="en-US" altLang="zh-CN" dirty="0" smtClean="0"/>
              <a:t>Run </a:t>
            </a:r>
            <a:r>
              <a:rPr lang="en-US" altLang="zh-CN" dirty="0"/>
              <a:t>Insertion-Sort on the sub-arrays</a:t>
            </a:r>
          </a:p>
          <a:p>
            <a:pPr lvl="1"/>
            <a:r>
              <a:rPr lang="en-US" altLang="zh-CN" dirty="0" smtClean="0"/>
              <a:t>Go </a:t>
            </a:r>
            <a:r>
              <a:rPr lang="en-US" altLang="zh-CN" dirty="0"/>
              <a:t>back up recursion </a:t>
            </a:r>
            <a:r>
              <a:rPr lang="en-US" altLang="zh-CN" dirty="0" smtClean="0"/>
              <a:t>and run </a:t>
            </a:r>
            <a:r>
              <a:rPr lang="en-US" altLang="zh-CN" dirty="0"/>
              <a:t>Insertion-Sort on the nearly sorted </a:t>
            </a:r>
            <a:r>
              <a:rPr lang="en-US" altLang="zh-CN" dirty="0" smtClean="0"/>
              <a:t>array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Different </a:t>
            </a:r>
            <a:r>
              <a:rPr lang="en-US" altLang="zh-CN" dirty="0"/>
              <a:t>ways to pick the pivot element:</a:t>
            </a:r>
          </a:p>
          <a:p>
            <a:pPr lvl="1"/>
            <a:r>
              <a:rPr lang="en-US" altLang="zh-CN" dirty="0" smtClean="0"/>
              <a:t>Always </a:t>
            </a:r>
            <a:r>
              <a:rPr lang="en-US" altLang="zh-CN" dirty="0"/>
              <a:t>pick the first element</a:t>
            </a:r>
          </a:p>
          <a:p>
            <a:pPr lvl="1"/>
            <a:r>
              <a:rPr lang="en-US" altLang="zh-CN" dirty="0" smtClean="0"/>
              <a:t>Pick </a:t>
            </a:r>
            <a:r>
              <a:rPr lang="en-US" altLang="zh-CN" dirty="0"/>
              <a:t>a random element</a:t>
            </a:r>
          </a:p>
          <a:p>
            <a:pPr lvl="1"/>
            <a:r>
              <a:rPr lang="en-US" altLang="zh-CN" dirty="0" smtClean="0"/>
              <a:t>Pick </a:t>
            </a:r>
            <a:r>
              <a:rPr lang="en-US" altLang="zh-CN" dirty="0"/>
              <a:t>the </a:t>
            </a:r>
            <a:r>
              <a:rPr lang="en-US" altLang="zh-CN" dirty="0">
                <a:solidFill>
                  <a:srgbClr val="FF0000"/>
                </a:solidFill>
              </a:rPr>
              <a:t>median</a:t>
            </a:r>
            <a:r>
              <a:rPr lang="en-US" altLang="zh-CN" dirty="0"/>
              <a:t> of some elements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359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</a:t>
            </a:r>
            <a:r>
              <a:rPr lang="en-US" altLang="zh-CN" dirty="0">
                <a:solidFill>
                  <a:srgbClr val="FF0000"/>
                </a:solidFill>
              </a:rPr>
              <a:t>Medians of 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25</a:t>
            </a:fld>
            <a:endParaRPr lang="zh-CN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14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37030"/>
            <a:ext cx="66283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359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Randomized Medians of 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26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00223"/>
            <a:ext cx="8352928" cy="403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91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Notes on Quick-Sort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Quicksort: </a:t>
            </a:r>
          </a:p>
          <a:p>
            <a:r>
              <a:rPr lang="en-US" altLang="zh-CN" dirty="0"/>
              <a:t>Fast on </a:t>
            </a:r>
            <a:r>
              <a:rPr lang="en-US" altLang="zh-CN" dirty="0" smtClean="0"/>
              <a:t>average: </a:t>
            </a:r>
            <a:r>
              <a:rPr lang="el-GR" altLang="zh-CN" dirty="0"/>
              <a:t>θ</a:t>
            </a:r>
            <a:r>
              <a:rPr lang="en-US" altLang="zh-CN" dirty="0"/>
              <a:t>(</a:t>
            </a:r>
            <a:r>
              <a:rPr lang="en-US" altLang="zh-CN" dirty="0" err="1"/>
              <a:t>cnlgn</a:t>
            </a:r>
            <a:r>
              <a:rPr lang="en-US" altLang="zh-CN" dirty="0"/>
              <a:t>), c is quite small</a:t>
            </a:r>
          </a:p>
          <a:p>
            <a:r>
              <a:rPr lang="en-US" altLang="zh-CN" dirty="0"/>
              <a:t>In </a:t>
            </a:r>
            <a:r>
              <a:rPr lang="en-US" altLang="zh-CN" dirty="0" smtClean="0"/>
              <a:t>place</a:t>
            </a:r>
          </a:p>
          <a:p>
            <a:endParaRPr lang="en-US" altLang="zh-CN" dirty="0"/>
          </a:p>
          <a:p>
            <a:r>
              <a:rPr lang="en-US" altLang="zh-CN" dirty="0"/>
              <a:t>Behavior of it is </a:t>
            </a:r>
            <a:r>
              <a:rPr lang="en-US" altLang="zh-CN" dirty="0" smtClean="0"/>
              <a:t>complex</a:t>
            </a:r>
          </a:p>
          <a:p>
            <a:r>
              <a:rPr lang="en-US" altLang="zh-CN" dirty="0" smtClean="0"/>
              <a:t>Worst-case: </a:t>
            </a:r>
            <a:r>
              <a:rPr lang="el-GR" altLang="zh-CN" dirty="0" smtClean="0"/>
              <a:t>θ</a:t>
            </a:r>
            <a:r>
              <a:rPr lang="en-US" altLang="zh-CN" dirty="0" smtClean="0"/>
              <a:t>(n^2), </a:t>
            </a:r>
            <a:r>
              <a:rPr lang="en-US" altLang="zh-CN" dirty="0"/>
              <a:t>but unlikely with </a:t>
            </a:r>
            <a:r>
              <a:rPr lang="en-US" altLang="zh-CN" dirty="0" smtClean="0"/>
              <a:t>medians-of-3</a:t>
            </a:r>
          </a:p>
          <a:p>
            <a:r>
              <a:rPr lang="en-US" altLang="zh-CN" dirty="0"/>
              <a:t>which is unacceptable for large data sets and can be deliberately </a:t>
            </a:r>
            <a:r>
              <a:rPr lang="en-US" altLang="zh-CN" b="1" dirty="0"/>
              <a:t>triggered given enough knowledge of the implementation</a:t>
            </a:r>
            <a:r>
              <a:rPr lang="en-US" altLang="zh-CN" dirty="0"/>
              <a:t>, creating a </a:t>
            </a:r>
            <a:r>
              <a:rPr lang="en-US" altLang="zh-CN" b="1" dirty="0">
                <a:solidFill>
                  <a:srgbClr val="FF0000"/>
                </a:solidFill>
              </a:rPr>
              <a:t>security risk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embedded systems with real-time constraints or systems concerned with security often use </a:t>
            </a:r>
            <a:r>
              <a:rPr lang="en-US" altLang="zh-CN" b="1" dirty="0" err="1"/>
              <a:t>heapsort</a:t>
            </a:r>
            <a:endParaRPr lang="en-US" altLang="zh-CN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414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Homework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Hw04-GuiQtScribble</a:t>
            </a:r>
            <a:endParaRPr lang="en-US" altLang="zh-CN" dirty="0" smtClean="0"/>
          </a:p>
          <a:p>
            <a:r>
              <a:rPr lang="en-US" altLang="zh-CN" dirty="0" smtClean="0"/>
              <a:t>Deadline</a:t>
            </a:r>
            <a:r>
              <a:rPr lang="en-US" altLang="zh-CN" dirty="0"/>
              <a:t>: </a:t>
            </a:r>
            <a:r>
              <a:rPr lang="en-US" altLang="zh-CN" dirty="0" smtClean="0"/>
              <a:t>22:00</a:t>
            </a:r>
            <a:r>
              <a:rPr lang="en-US" altLang="zh-CN" smtClean="0"/>
              <a:t>, </a:t>
            </a:r>
            <a:r>
              <a:rPr lang="en-US" altLang="zh-CN" smtClean="0">
                <a:solidFill>
                  <a:schemeClr val="hlink"/>
                </a:solidFill>
              </a:rPr>
              <a:t>Oct. </a:t>
            </a:r>
            <a:r>
              <a:rPr lang="en-US" altLang="zh-CN" dirty="0" smtClean="0">
                <a:solidFill>
                  <a:schemeClr val="hlink"/>
                </a:solidFill>
              </a:rPr>
              <a:t>?</a:t>
            </a:r>
            <a:r>
              <a:rPr lang="en-US" altLang="zh-CN" dirty="0" smtClean="0"/>
              <a:t>, 2011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6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ACM ICPC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3"/>
              </a:rPr>
              <a:t>http://acm.uva.es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r>
              <a:rPr lang="en-US" altLang="zh-CN" dirty="0">
                <a:hlinkClick r:id="rId4"/>
              </a:rPr>
              <a:t>http://acm.zju.edu.cn</a:t>
            </a:r>
            <a:r>
              <a:rPr lang="en-US" altLang="zh-CN" dirty="0" smtClean="0">
                <a:hlinkClick r:id="rId4"/>
              </a:rPr>
              <a:t>/</a:t>
            </a:r>
            <a:endParaRPr lang="en-US" altLang="zh-CN" dirty="0" smtClean="0"/>
          </a:p>
          <a:p>
            <a:r>
              <a:rPr lang="en-US" altLang="zh-CN">
                <a:hlinkClick r:id="rId5"/>
              </a:rPr>
              <a:t>http://acm.timus.ru/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57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Quicksort: </a:t>
            </a:r>
          </a:p>
          <a:p>
            <a:r>
              <a:rPr lang="en-US" altLang="zh-CN" dirty="0" smtClean="0"/>
              <a:t>Worst-case: </a:t>
            </a:r>
            <a:r>
              <a:rPr lang="el-GR" altLang="zh-CN" dirty="0" smtClean="0"/>
              <a:t>θ</a:t>
            </a:r>
            <a:r>
              <a:rPr lang="en-US" altLang="zh-CN" dirty="0" smtClean="0"/>
              <a:t>(n^2), </a:t>
            </a:r>
          </a:p>
          <a:p>
            <a:r>
              <a:rPr lang="en-US" altLang="zh-CN" dirty="0" smtClean="0"/>
              <a:t>Expected-case: </a:t>
            </a:r>
            <a:r>
              <a:rPr lang="el-GR" altLang="zh-CN" dirty="0" smtClean="0"/>
              <a:t>θ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cnlgn</a:t>
            </a:r>
            <a:r>
              <a:rPr lang="en-US" altLang="zh-CN" dirty="0" smtClean="0"/>
              <a:t>), c is quite small</a:t>
            </a:r>
          </a:p>
          <a:p>
            <a:r>
              <a:rPr lang="en-US" altLang="zh-CN" dirty="0" smtClean="0"/>
              <a:t>In place</a:t>
            </a:r>
          </a:p>
          <a:p>
            <a:r>
              <a:rPr lang="en-US" altLang="zh-CN" dirty="0" smtClean="0"/>
              <a:t>Behavior of it is complex, so …</a:t>
            </a:r>
          </a:p>
          <a:p>
            <a:r>
              <a:rPr lang="en-US" altLang="zh-CN" dirty="0" smtClean="0"/>
              <a:t>Random sampling to prevent worst-case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39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marL="0" indent="0" algn="l"/>
            <a:r>
              <a:rPr lang="en-US" altLang="zh-CN" sz="2800" b="1" dirty="0" err="1"/>
              <a:t>Mergesort</a:t>
            </a:r>
            <a:r>
              <a:rPr lang="en-US" altLang="zh-CN" sz="2800" b="1" dirty="0"/>
              <a:t>(</a:t>
            </a:r>
            <a:r>
              <a:rPr lang="en-US" altLang="zh-CN" sz="2800" b="1" i="1" dirty="0"/>
              <a:t>A</a:t>
            </a:r>
            <a:r>
              <a:rPr lang="en-US" altLang="zh-CN" sz="2800" b="1" dirty="0"/>
              <a:t>[1</a:t>
            </a:r>
            <a:r>
              <a:rPr lang="en-US" altLang="zh-CN" sz="2800" b="1" i="1" dirty="0"/>
              <a:t>, n</a:t>
            </a:r>
            <a:r>
              <a:rPr lang="en-US" altLang="zh-CN" sz="2800" b="1" dirty="0"/>
              <a:t>])</a:t>
            </a:r>
            <a:br>
              <a:rPr lang="en-US" altLang="zh-CN" sz="2800" b="1" dirty="0"/>
            </a:br>
            <a:r>
              <a:rPr lang="en-US" altLang="zh-CN" sz="2800" b="1" dirty="0"/>
              <a:t> </a:t>
            </a:r>
            <a:r>
              <a:rPr lang="en-US" altLang="zh-CN" sz="2800" b="1" dirty="0" smtClean="0"/>
              <a:t>   </a:t>
            </a:r>
            <a:r>
              <a:rPr lang="pt-BR" altLang="zh-CN" sz="2400" b="1" dirty="0" smtClean="0"/>
              <a:t>Merge</a:t>
            </a:r>
            <a:r>
              <a:rPr lang="pt-BR" altLang="zh-CN" sz="2400" b="1" dirty="0"/>
              <a:t>( </a:t>
            </a:r>
            <a:r>
              <a:rPr lang="pt-BR" altLang="zh-CN" sz="2400" b="1" dirty="0" smtClean="0"/>
              <a:t>MergeSort(</a:t>
            </a:r>
            <a:r>
              <a:rPr lang="pt-BR" altLang="zh-CN" sz="2400" b="1" i="1" dirty="0" smtClean="0"/>
              <a:t>A</a:t>
            </a:r>
            <a:r>
              <a:rPr lang="pt-BR" altLang="zh-CN" sz="2400" b="1" dirty="0" smtClean="0"/>
              <a:t>[1</a:t>
            </a:r>
            <a:r>
              <a:rPr lang="pt-BR" altLang="zh-CN" sz="2400" b="1" i="1" dirty="0" smtClean="0"/>
              <a:t>,n/</a:t>
            </a:r>
            <a:r>
              <a:rPr lang="pt-BR" altLang="zh-CN" sz="2400" b="1" dirty="0" smtClean="0"/>
              <a:t>2</a:t>
            </a:r>
            <a:r>
              <a:rPr lang="pt-BR" altLang="zh-CN" sz="2400" b="1" dirty="0"/>
              <a:t>]), </a:t>
            </a:r>
            <a:r>
              <a:rPr lang="pt-BR" altLang="zh-CN" sz="2400" b="1" dirty="0" smtClean="0"/>
              <a:t>MergeSort(</a:t>
            </a:r>
            <a:r>
              <a:rPr lang="pt-BR" altLang="zh-CN" sz="2400" b="1" i="1" dirty="0" smtClean="0"/>
              <a:t>A</a:t>
            </a:r>
            <a:r>
              <a:rPr lang="pt-BR" altLang="zh-CN" sz="2400" b="1" dirty="0" smtClean="0"/>
              <a:t>[</a:t>
            </a:r>
            <a:r>
              <a:rPr lang="pt-BR" altLang="zh-CN" sz="2400" b="1" i="1" dirty="0" smtClean="0"/>
              <a:t>n/</a:t>
            </a:r>
            <a:r>
              <a:rPr lang="pt-BR" altLang="zh-CN" sz="2400" b="1" dirty="0" smtClean="0"/>
              <a:t>2+1</a:t>
            </a:r>
            <a:r>
              <a:rPr lang="pt-BR" altLang="zh-CN" sz="2400" b="1" i="1" dirty="0" smtClean="0"/>
              <a:t>,n</a:t>
            </a:r>
            <a:r>
              <a:rPr lang="pt-BR" altLang="zh-CN" sz="2400" b="1" dirty="0"/>
              <a:t>]) )</a:t>
            </a:r>
            <a:endParaRPr lang="zh-CN" altLang="en-US" sz="24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379562"/>
            <a:ext cx="61436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55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QuickSort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859387" cy="461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00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Quicksort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r>
              <a:rPr lang="pt-BR" altLang="zh-CN" dirty="0"/>
              <a:t>To sort </a:t>
            </a:r>
            <a:r>
              <a:rPr lang="pt-BR" altLang="zh-CN" b="1" dirty="0"/>
              <a:t>A[1..n]: Quick-Sort(A,1,n)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37370"/>
            <a:ext cx="8690126" cy="291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Partition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44923"/>
            <a:ext cx="633412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18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607-17A1-4E4D-AFB5-E4A97375699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3910"/>
            <a:ext cx="3240341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5508104" y="577917"/>
            <a:ext cx="1241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Partition</a:t>
            </a:r>
            <a:endParaRPr lang="zh-CN" altLang="en-US" sz="2000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6"/>
            <a:ext cx="57435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73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jjcao">
      <a:dk1>
        <a:srgbClr val="D60093"/>
      </a:dk1>
      <a:lt1>
        <a:srgbClr val="FFFFFF"/>
      </a:lt1>
      <a:dk2>
        <a:srgbClr val="002060"/>
      </a:dk2>
      <a:lt2>
        <a:srgbClr val="FFFF00"/>
      </a:lt2>
      <a:accent1>
        <a:srgbClr val="002060"/>
      </a:accent1>
      <a:accent2>
        <a:srgbClr val="0042C7"/>
      </a:accent2>
      <a:accent3>
        <a:srgbClr val="0070C0"/>
      </a:accent3>
      <a:accent4>
        <a:srgbClr val="002060"/>
      </a:accent4>
      <a:accent5>
        <a:srgbClr val="002060"/>
      </a:accent5>
      <a:accent6>
        <a:srgbClr val="002060"/>
      </a:accent6>
      <a:hlink>
        <a:srgbClr val="FFDE66"/>
      </a:hlink>
      <a:folHlink>
        <a:srgbClr val="D490C5"/>
      </a:folHlink>
    </a:clrScheme>
    <a:fontScheme name="jjcao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419</Words>
  <Application>Microsoft Office PowerPoint</Application>
  <PresentationFormat>全屏显示(4:3)</PresentationFormat>
  <Paragraphs>111</Paragraphs>
  <Slides>28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主题​​</vt:lpstr>
      <vt:lpstr>Data Structure &amp; Algorithm</vt:lpstr>
      <vt:lpstr>Something Else</vt:lpstr>
      <vt:lpstr>ACM ICPC</vt:lpstr>
      <vt:lpstr>Content</vt:lpstr>
      <vt:lpstr>Mergesort(A[1, n])     Merge( MergeSort(A[1,n/2]), MergeSort(A[n/2+1,n]) )</vt:lpstr>
      <vt:lpstr>QuickSort</vt:lpstr>
      <vt:lpstr>Quicksort</vt:lpstr>
      <vt:lpstr>Partition</vt:lpstr>
      <vt:lpstr>PowerPoint 演示文稿</vt:lpstr>
      <vt:lpstr>Partition</vt:lpstr>
      <vt:lpstr>PowerPoint 演示文稿</vt:lpstr>
      <vt:lpstr>Quick-Sort: Running Time</vt:lpstr>
      <vt:lpstr>Worst-Case</vt:lpstr>
      <vt:lpstr>Worst-Case Running Time</vt:lpstr>
      <vt:lpstr>Quick-Sort Best-Case Running Time</vt:lpstr>
      <vt:lpstr>Average-Case Running Time</vt:lpstr>
      <vt:lpstr>Average-Case Running Time</vt:lpstr>
      <vt:lpstr>Average-Case Running Time</vt:lpstr>
      <vt:lpstr>Average-Case Running Time</vt:lpstr>
      <vt:lpstr>Average-Case Running Time</vt:lpstr>
      <vt:lpstr>Average-Case Running Time</vt:lpstr>
      <vt:lpstr>Randomization</vt:lpstr>
      <vt:lpstr>Randomized-Partition</vt:lpstr>
      <vt:lpstr>Variants of Quick-Sort</vt:lpstr>
      <vt:lpstr>Using Medians of 3</vt:lpstr>
      <vt:lpstr>Randomized Medians of 3</vt:lpstr>
      <vt:lpstr>Notes on Quick-Sort</vt:lpstr>
      <vt:lpstr>Homework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 &amp; C++</dc:title>
  <dc:creator>jjcao</dc:creator>
  <cp:lastModifiedBy>jjcao</cp:lastModifiedBy>
  <cp:revision>318</cp:revision>
  <dcterms:created xsi:type="dcterms:W3CDTF">2011-05-06T08:43:00Z</dcterms:created>
  <dcterms:modified xsi:type="dcterms:W3CDTF">2011-09-26T13:14:13Z</dcterms:modified>
</cp:coreProperties>
</file>