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369" r:id="rId3"/>
    <p:sldId id="370" r:id="rId4"/>
    <p:sldId id="372" r:id="rId5"/>
    <p:sldId id="371" r:id="rId6"/>
    <p:sldId id="373" r:id="rId7"/>
    <p:sldId id="374" r:id="rId8"/>
    <p:sldId id="375" r:id="rId9"/>
    <p:sldId id="376" r:id="rId10"/>
    <p:sldId id="377" r:id="rId11"/>
    <p:sldId id="378" r:id="rId12"/>
    <p:sldId id="380" r:id="rId13"/>
    <p:sldId id="379" r:id="rId14"/>
    <p:sldId id="381" r:id="rId15"/>
    <p:sldId id="383" r:id="rId16"/>
    <p:sldId id="384" r:id="rId17"/>
    <p:sldId id="385" r:id="rId18"/>
    <p:sldId id="386" r:id="rId19"/>
    <p:sldId id="368" r:id="rId20"/>
    <p:sldId id="387" r:id="rId21"/>
    <p:sldId id="388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57BF3367-73B2-41C2-A241-5E84CFBB7967}">
          <p14:sldIdLst>
            <p14:sldId id="256"/>
            <p14:sldId id="369"/>
            <p14:sldId id="370"/>
            <p14:sldId id="372"/>
            <p14:sldId id="371"/>
            <p14:sldId id="373"/>
            <p14:sldId id="374"/>
            <p14:sldId id="375"/>
            <p14:sldId id="376"/>
            <p14:sldId id="377"/>
            <p14:sldId id="378"/>
            <p14:sldId id="380"/>
            <p14:sldId id="379"/>
            <p14:sldId id="381"/>
            <p14:sldId id="383"/>
            <p14:sldId id="384"/>
            <p14:sldId id="385"/>
            <p14:sldId id="386"/>
            <p14:sldId id="368"/>
            <p14:sldId id="387"/>
            <p14:sldId id="38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6600"/>
    <a:srgbClr val="000000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25" autoAdjust="0"/>
  </p:normalViewPr>
  <p:slideViewPr>
    <p:cSldViewPr>
      <p:cViewPr varScale="1">
        <p:scale>
          <a:sx n="98" d="100"/>
          <a:sy n="98" d="100"/>
        </p:scale>
        <p:origin x="-20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43E8A-B74F-4446-A70D-6F169A00921A}" type="datetimeFigureOut">
              <a:rPr lang="zh-CN" altLang="en-US" smtClean="0"/>
              <a:t>2011/9/25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1D1C2-F24F-4AFF-A2A9-8A95893DAB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7609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Network_attached_storage" TargetMode="External"/><Relationship Id="rId3" Type="http://schemas.openxmlformats.org/officeDocument/2006/relationships/hyperlink" Target="http://en.wikipedia.org/wiki/Heapsort" TargetMode="External"/><Relationship Id="rId7" Type="http://schemas.openxmlformats.org/officeDocument/2006/relationships/hyperlink" Target="http://en.wikipedia.org/wiki/Disk_storage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Heapsort#cite_note-6" TargetMode="External"/><Relationship Id="rId5" Type="http://schemas.openxmlformats.org/officeDocument/2006/relationships/hyperlink" Target="http://en.wikipedia.org/wiki/Linked_list" TargetMode="External"/><Relationship Id="rId10" Type="http://schemas.openxmlformats.org/officeDocument/2006/relationships/hyperlink" Target="http://en.wikipedia.org/wiki/Locality_of_reference" TargetMode="External"/><Relationship Id="rId4" Type="http://schemas.openxmlformats.org/officeDocument/2006/relationships/hyperlink" Target="http://en.wikipedia.org/wiki/Merge_sort" TargetMode="External"/><Relationship Id="rId9" Type="http://schemas.openxmlformats.org/officeDocument/2006/relationships/hyperlink" Target="http://en.wikipedia.org/wiki/Random_access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D1C2-F24F-4AFF-A2A9-8A95893DAB7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4199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>
                <a:hlinkClick r:id="rId3"/>
              </a:rPr>
              <a:t>http://en.wikipedia.org/wiki/Heapsort</a:t>
            </a:r>
            <a:endParaRPr lang="en-US" altLang="zh-CN" dirty="0" smtClean="0"/>
          </a:p>
          <a:p>
            <a:r>
              <a:rPr lang="en-US" altLang="zh-CN" dirty="0" smtClean="0">
                <a:hlinkClick r:id="rId4"/>
              </a:rPr>
              <a:t>http://en.wikipedia.org/wiki/Merge_sort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Merge sort can be easily adapted to operate on </a:t>
            </a:r>
            <a:r>
              <a:rPr lang="en-US" altLang="zh-C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Linked list"/>
              </a:rPr>
              <a:t>linked lists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(with O(1) extra space</a:t>
            </a:r>
            <a:r>
              <a:rPr lang="en-US" altLang="zh-CN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[7]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and very large lists stored on slow-to-access media such as </a:t>
            </a:r>
            <a:r>
              <a:rPr lang="en-US" altLang="zh-C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Disk storage"/>
              </a:rPr>
              <a:t>disk storage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 </a:t>
            </a:r>
            <a:r>
              <a:rPr lang="en-US" altLang="zh-C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Network attached storage"/>
              </a:rPr>
              <a:t>network attached storage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Heapsort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relies strongly on </a:t>
            </a:r>
            <a:r>
              <a:rPr lang="en-US" altLang="zh-C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Random access"/>
              </a:rPr>
              <a:t>random access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its poor </a:t>
            </a:r>
            <a:r>
              <a:rPr lang="en-US" altLang="zh-C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Locality of reference"/>
              </a:rPr>
              <a:t>locality of reference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makes it very slow on media with long access times. (Note: 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Heapsort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can also be applied to doubly linked lists with only O(1) extra space overhead)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D1C2-F24F-4AFF-A2A9-8A95893DAB7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2172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can view comparison sorts abstractly in terms of decision trees. Control, data movement, and all other aspects of the algorithm are ignored.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D1C2-F24F-4AFF-A2A9-8A95893DAB7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2788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[CLRS] equation (3.19)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D1C2-F24F-4AFF-A2A9-8A95893DAB7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3551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5E5B-A3C7-4539-8143-894B8F864F28}" type="datetime1">
              <a:rPr lang="zh-CN" altLang="en-US" smtClean="0"/>
              <a:t>2011/9/25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974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B984-DAD3-4D39-9534-BBF731443225}" type="datetime1">
              <a:rPr lang="zh-CN" altLang="en-US" smtClean="0"/>
              <a:t>2011/9/25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077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9A32-FB41-4B76-8464-CA559312AE09}" type="datetime1">
              <a:rPr lang="zh-CN" altLang="en-US" smtClean="0"/>
              <a:t>2011/9/25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75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DB5C-F66A-42E9-A67D-F0845C501396}" type="datetime1">
              <a:rPr lang="zh-CN" altLang="en-US" smtClean="0"/>
              <a:t>2011/9/25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740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1318-5C41-4C3F-9199-D7C732AAA2EE}" type="datetime1">
              <a:rPr lang="zh-CN" altLang="en-US" smtClean="0"/>
              <a:t>2011/9/25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85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A20E-590A-4A11-BABD-3DBBDED1C231}" type="datetime1">
              <a:rPr lang="zh-CN" altLang="en-US" smtClean="0"/>
              <a:t>2011/9/25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49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B599-D7A6-4253-A771-993852DD48C1}" type="datetime1">
              <a:rPr lang="zh-CN" altLang="en-US" smtClean="0"/>
              <a:t>2011/9/25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017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CB16-CE72-481A-8E6C-2221B109FE15}" type="datetime1">
              <a:rPr lang="zh-CN" altLang="en-US" smtClean="0"/>
              <a:t>2011/9/25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259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CF8B-3CA1-4A2D-B848-A5936D5FA0A5}" type="datetime1">
              <a:rPr lang="zh-CN" altLang="en-US" smtClean="0"/>
              <a:t>2011/9/25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404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283B-3DE8-4C42-9C55-EE20C332C7D5}" type="datetime1">
              <a:rPr lang="zh-CN" altLang="en-US" smtClean="0"/>
              <a:t>2011/9/25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448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0E07-7A53-4881-A399-823317BECC0A}" type="datetime1">
              <a:rPr lang="zh-CN" altLang="en-US" smtClean="0"/>
              <a:t>2011/9/25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04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5ADDAD50-B541-446D-9802-4D1C100BD2F0}" type="datetime1">
              <a:rPr lang="zh-CN" altLang="en-US" smtClean="0"/>
              <a:t>2011/9/25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791854A4-FC01-4148-8A20-06CA6807176C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7859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D60093"/>
                </a:solidFill>
              </a:rPr>
              <a:t>Data Structure &amp; Algorithm</a:t>
            </a:r>
            <a:endParaRPr lang="zh-CN" altLang="en-US" dirty="0">
              <a:solidFill>
                <a:srgbClr val="D60093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17526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Lecture 7 – Linear Sort</a:t>
            </a:r>
          </a:p>
          <a:p>
            <a:r>
              <a:rPr lang="en-US" altLang="zh-CN" dirty="0" smtClean="0"/>
              <a:t>JJCAO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644008" y="6536377"/>
            <a:ext cx="44644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Most materials are stolen from Prof. </a:t>
            </a:r>
            <a:r>
              <a:rPr lang="en-US" altLang="zh-CN" sz="1200" dirty="0" err="1"/>
              <a:t>Yoram</a:t>
            </a:r>
            <a:r>
              <a:rPr lang="en-US" altLang="zh-CN" sz="1200" dirty="0"/>
              <a:t> Moses’s course.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38632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Problematic Case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10</a:t>
            </a:fld>
            <a:endParaRPr lang="zh-CN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801100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20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How to sorting strings (Lexicographic Order)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2160240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Example:</a:t>
            </a:r>
          </a:p>
          <a:p>
            <a:r>
              <a:rPr lang="en-US" altLang="zh-CN" dirty="0"/>
              <a:t>safe </a:t>
            </a:r>
            <a:r>
              <a:rPr lang="en-US" altLang="zh-CN" b="1" dirty="0"/>
              <a:t>&lt; </a:t>
            </a:r>
            <a:r>
              <a:rPr lang="en-US" altLang="zh-CN" dirty="0"/>
              <a:t>sail </a:t>
            </a:r>
            <a:r>
              <a:rPr lang="en-US" altLang="zh-CN" b="1" dirty="0"/>
              <a:t>&lt; </a:t>
            </a:r>
            <a:r>
              <a:rPr lang="en-US" altLang="zh-CN" dirty="0"/>
              <a:t>salt </a:t>
            </a:r>
            <a:r>
              <a:rPr lang="en-US" altLang="zh-CN" b="1" dirty="0"/>
              <a:t>&lt; </a:t>
            </a:r>
            <a:r>
              <a:rPr lang="en-US" altLang="zh-CN" dirty="0"/>
              <a:t>salty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681" y="1628800"/>
            <a:ext cx="70961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91" y="2604889"/>
            <a:ext cx="836295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136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Radix-Sort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12</a:t>
            </a:fld>
            <a:endParaRPr lang="zh-CN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44824"/>
            <a:ext cx="408622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851" y="4230216"/>
            <a:ext cx="55340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226" y="5805264"/>
            <a:ext cx="55816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089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General Radix Sort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13</a:t>
            </a:fld>
            <a:endParaRPr lang="zh-CN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252686"/>
            <a:ext cx="885825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112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fast can we Sort?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14</a:t>
            </a:fld>
            <a:endParaRPr lang="zh-CN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1533525"/>
            <a:ext cx="7743825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012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Comparison Sorts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85313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The only operations allowed on input elements </a:t>
            </a:r>
            <a:r>
              <a:rPr lang="en-US" altLang="zh-CN" dirty="0" smtClean="0"/>
              <a:t>are comparisons </a:t>
            </a:r>
            <a:r>
              <a:rPr lang="en-US" altLang="zh-CN" dirty="0"/>
              <a:t>between two elements:</a:t>
            </a:r>
          </a:p>
          <a:p>
            <a:pPr lvl="1"/>
            <a:r>
              <a:rPr lang="en-US" altLang="zh-CN" dirty="0" smtClean="0"/>
              <a:t>Bubble</a:t>
            </a:r>
            <a:r>
              <a:rPr lang="en-US" altLang="zh-CN" dirty="0"/>
              <a:t>, Insertion, Merge, Heap and Quick sort</a:t>
            </a:r>
          </a:p>
          <a:p>
            <a:r>
              <a:rPr lang="en-US" altLang="zh-CN" dirty="0"/>
              <a:t>Can we do better than </a:t>
            </a:r>
            <a:r>
              <a:rPr lang="en-US" altLang="zh-CN" b="1" dirty="0" err="1"/>
              <a:t>nlgn</a:t>
            </a:r>
            <a:r>
              <a:rPr lang="en-US" altLang="zh-CN" b="1" dirty="0"/>
              <a:t> </a:t>
            </a:r>
            <a:r>
              <a:rPr lang="en-US" altLang="zh-CN" dirty="0" smtClean="0"/>
              <a:t>?</a:t>
            </a:r>
          </a:p>
          <a:p>
            <a:endParaRPr lang="en-US" altLang="zh-CN" dirty="0"/>
          </a:p>
          <a:p>
            <a:r>
              <a:rPr lang="en-US" altLang="zh-CN" dirty="0">
                <a:solidFill>
                  <a:srgbClr val="FF0000"/>
                </a:solidFill>
              </a:rPr>
              <a:t>Not with comparisons sorts!</a:t>
            </a:r>
          </a:p>
          <a:p>
            <a:pPr lvl="1"/>
            <a:r>
              <a:rPr lang="en-US" altLang="zh-CN" dirty="0"/>
              <a:t>And we’ll prove it now...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Notice</a:t>
            </a:r>
            <a:r>
              <a:rPr lang="en-US" altLang="zh-CN" dirty="0"/>
              <a:t>: Bucket, Counting and Radix sort are NOT </a:t>
            </a:r>
            <a:r>
              <a:rPr lang="en-US" altLang="zh-CN" dirty="0" smtClean="0"/>
              <a:t>comparison sorts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513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Decision Tree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Only </a:t>
            </a:r>
            <a:r>
              <a:rPr lang="en-US" altLang="zh-CN" dirty="0"/>
              <a:t>consider the comparisons in the algorithm</a:t>
            </a:r>
          </a:p>
          <a:p>
            <a:r>
              <a:rPr lang="en-US" altLang="zh-CN" dirty="0" smtClean="0"/>
              <a:t>Each </a:t>
            </a:r>
            <a:r>
              <a:rPr lang="en-US" altLang="zh-CN" dirty="0"/>
              <a:t>internal node = one comparison of the </a:t>
            </a:r>
            <a:r>
              <a:rPr lang="en-US" altLang="zh-CN" dirty="0" smtClean="0"/>
              <a:t>algorithm</a:t>
            </a:r>
          </a:p>
          <a:p>
            <a:endParaRPr lang="en-US" altLang="zh-CN" dirty="0"/>
          </a:p>
          <a:p>
            <a:r>
              <a:rPr lang="en-US" altLang="zh-CN" dirty="0" smtClean="0"/>
              <a:t>Start </a:t>
            </a:r>
            <a:r>
              <a:rPr lang="en-US" altLang="zh-CN" dirty="0"/>
              <a:t>at the root, make the first comparison:</a:t>
            </a:r>
          </a:p>
          <a:p>
            <a:pPr lvl="1"/>
            <a:r>
              <a:rPr lang="en-US" altLang="zh-CN" dirty="0" smtClean="0"/>
              <a:t>if </a:t>
            </a:r>
            <a:r>
              <a:rPr lang="en-US" altLang="zh-CN" dirty="0"/>
              <a:t>outcome is ≤ - take the left branch</a:t>
            </a:r>
          </a:p>
          <a:p>
            <a:pPr lvl="1"/>
            <a:r>
              <a:rPr lang="en-US" altLang="zh-CN" dirty="0" smtClean="0"/>
              <a:t>if </a:t>
            </a:r>
            <a:r>
              <a:rPr lang="en-US" altLang="zh-CN" dirty="0"/>
              <a:t>outcome is </a:t>
            </a:r>
            <a:r>
              <a:rPr lang="en-US" altLang="zh-CN" b="1" dirty="0"/>
              <a:t>&gt; </a:t>
            </a:r>
            <a:r>
              <a:rPr lang="en-US" altLang="zh-CN" dirty="0"/>
              <a:t>- take the right branch</a:t>
            </a:r>
          </a:p>
          <a:p>
            <a:r>
              <a:rPr lang="en-US" altLang="zh-CN" dirty="0" smtClean="0"/>
              <a:t>Repeat </a:t>
            </a:r>
            <a:r>
              <a:rPr lang="en-US" altLang="zh-CN" dirty="0"/>
              <a:t>this at each internal </a:t>
            </a:r>
            <a:r>
              <a:rPr lang="en-US" altLang="zh-CN" dirty="0" smtClean="0"/>
              <a:t>node</a:t>
            </a:r>
          </a:p>
          <a:p>
            <a:endParaRPr lang="en-US" altLang="zh-CN" dirty="0"/>
          </a:p>
          <a:p>
            <a:r>
              <a:rPr lang="en-US" altLang="zh-CN" dirty="0" smtClean="0">
                <a:solidFill>
                  <a:srgbClr val="FF0000"/>
                </a:solidFill>
              </a:rPr>
              <a:t>Every </a:t>
            </a:r>
            <a:r>
              <a:rPr lang="en-US" altLang="zh-CN" dirty="0">
                <a:solidFill>
                  <a:srgbClr val="FF0000"/>
                </a:solidFill>
              </a:rPr>
              <a:t>sorting algorithm induces a single tree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Each </a:t>
            </a:r>
            <a:r>
              <a:rPr lang="en-US" altLang="zh-CN" dirty="0">
                <a:solidFill>
                  <a:srgbClr val="FF0000"/>
                </a:solidFill>
              </a:rPr>
              <a:t>ordering is represented by a leaf of its own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513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Example: Insertion Sort, </a:t>
            </a:r>
            <a:r>
              <a:rPr lang="en-US" altLang="zh-CN" b="1" dirty="0"/>
              <a:t>n=3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17</a:t>
            </a:fld>
            <a:endParaRPr lang="zh-CN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71972"/>
            <a:ext cx="8943975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513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18</a:t>
            </a:fld>
            <a:endParaRPr lang="zh-CN" alt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21" y="1556792"/>
            <a:ext cx="77057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930" y="3284984"/>
            <a:ext cx="654367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" y="1136551"/>
            <a:ext cx="91344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513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Homework 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Hw04-GuiQtScribble</a:t>
            </a:r>
            <a:endParaRPr lang="en-US" altLang="zh-CN" dirty="0" smtClean="0"/>
          </a:p>
          <a:p>
            <a:r>
              <a:rPr lang="en-US" altLang="zh-CN" dirty="0" smtClean="0"/>
              <a:t>Deadline</a:t>
            </a:r>
            <a:r>
              <a:rPr lang="en-US" altLang="zh-CN" dirty="0"/>
              <a:t>: </a:t>
            </a:r>
            <a:r>
              <a:rPr lang="en-US" altLang="zh-CN" dirty="0" smtClean="0"/>
              <a:t>22:00</a:t>
            </a:r>
            <a:r>
              <a:rPr lang="en-US" altLang="zh-CN" smtClean="0"/>
              <a:t>, </a:t>
            </a:r>
            <a:r>
              <a:rPr lang="en-US" altLang="zh-CN" smtClean="0">
                <a:solidFill>
                  <a:schemeClr val="hlink"/>
                </a:solidFill>
              </a:rPr>
              <a:t>Oct. </a:t>
            </a:r>
            <a:r>
              <a:rPr lang="en-US" altLang="zh-CN" dirty="0" smtClean="0">
                <a:solidFill>
                  <a:schemeClr val="hlink"/>
                </a:solidFill>
              </a:rPr>
              <a:t>?</a:t>
            </a:r>
            <a:r>
              <a:rPr lang="en-US" altLang="zh-CN" dirty="0" smtClean="0"/>
              <a:t>, 2011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61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593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Recitation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511256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Bubble Sort</a:t>
            </a:r>
            <a:r>
              <a:rPr lang="en-US" altLang="zh-CN" dirty="0"/>
              <a:t> : O(n^2)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Insertion Sort</a:t>
            </a:r>
            <a:r>
              <a:rPr lang="en-US" altLang="zh-CN" dirty="0"/>
              <a:t> : O(n^2)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Selection Sort: O(n^2)</a:t>
            </a:r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Merge Sort: O(</a:t>
            </a:r>
            <a:r>
              <a:rPr lang="en-US" altLang="zh-CN" dirty="0" err="1" smtClean="0"/>
              <a:t>nlgn</a:t>
            </a:r>
            <a:r>
              <a:rPr lang="en-US" altLang="zh-CN" dirty="0"/>
              <a:t>), </a:t>
            </a:r>
            <a:r>
              <a:rPr lang="en-US" altLang="zh-CN" dirty="0" smtClean="0"/>
              <a:t>stable for not in place implementation, not stable for in place implementation, </a:t>
            </a:r>
            <a:r>
              <a:rPr lang="en-US" altLang="zh-CN" b="1" dirty="0">
                <a:solidFill>
                  <a:srgbClr val="FF0000"/>
                </a:solidFill>
              </a:rPr>
              <a:t>parallelizes </a:t>
            </a:r>
            <a:r>
              <a:rPr lang="en-US" altLang="zh-CN" b="1" dirty="0" smtClean="0">
                <a:solidFill>
                  <a:srgbClr val="FF0000"/>
                </a:solidFill>
              </a:rPr>
              <a:t>better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Merge sort </a:t>
            </a:r>
            <a:r>
              <a:rPr lang="en-US" altLang="zh-CN" dirty="0" smtClean="0"/>
              <a:t>(easily </a:t>
            </a:r>
            <a:r>
              <a:rPr lang="en-US" altLang="zh-CN" dirty="0"/>
              <a:t>adapted to </a:t>
            </a:r>
            <a:r>
              <a:rPr lang="en-US" altLang="zh-CN" dirty="0" smtClean="0"/>
              <a:t>implementation based on lists</a:t>
            </a:r>
            <a:r>
              <a:rPr lang="en-US" altLang="zh-CN" dirty="0"/>
              <a:t> </a:t>
            </a:r>
            <a:r>
              <a:rPr lang="en-US" altLang="zh-CN" dirty="0" smtClean="0"/>
              <a:t>and </a:t>
            </a:r>
            <a:r>
              <a:rPr lang="en-US" altLang="zh-CN" b="1" dirty="0"/>
              <a:t>very large lists </a:t>
            </a:r>
            <a:r>
              <a:rPr lang="en-US" altLang="zh-CN" dirty="0"/>
              <a:t>stored on </a:t>
            </a:r>
            <a:r>
              <a:rPr lang="en-US" altLang="zh-CN" b="1" dirty="0">
                <a:solidFill>
                  <a:srgbClr val="FF0000"/>
                </a:solidFill>
              </a:rPr>
              <a:t>slow-to-access media</a:t>
            </a:r>
            <a:r>
              <a:rPr lang="en-US" altLang="zh-CN" dirty="0"/>
              <a:t> such as </a:t>
            </a:r>
            <a:r>
              <a:rPr lang="en-US" altLang="zh-CN" b="1" dirty="0"/>
              <a:t>disk storage</a:t>
            </a:r>
            <a:r>
              <a:rPr lang="en-US" altLang="zh-CN" dirty="0"/>
              <a:t> or </a:t>
            </a:r>
            <a:r>
              <a:rPr lang="en-US" altLang="zh-CN" b="1" dirty="0"/>
              <a:t>network attached storage</a:t>
            </a:r>
            <a:r>
              <a:rPr lang="en-US" altLang="zh-CN" dirty="0"/>
              <a:t>. </a:t>
            </a:r>
            <a:r>
              <a:rPr lang="en-US" altLang="zh-CN" dirty="0" err="1"/>
              <a:t>Heapsort</a:t>
            </a:r>
            <a:r>
              <a:rPr lang="en-US" altLang="zh-CN" dirty="0"/>
              <a:t> relies strongly on random </a:t>
            </a:r>
            <a:r>
              <a:rPr lang="en-US" altLang="zh-CN" dirty="0" smtClean="0"/>
              <a:t>access, which makes </a:t>
            </a:r>
            <a:r>
              <a:rPr lang="en-US" altLang="zh-CN" dirty="0"/>
              <a:t>it very slow on media with long access times. 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Heap Sort: O(</a:t>
            </a:r>
            <a:r>
              <a:rPr lang="en-US" altLang="zh-CN" dirty="0" err="1" smtClean="0"/>
              <a:t>nlgn</a:t>
            </a:r>
            <a:r>
              <a:rPr lang="en-US" altLang="zh-CN" dirty="0" smtClean="0"/>
              <a:t>), stable, in place, more secure than quick sort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Quick Sort: O(</a:t>
            </a:r>
            <a:r>
              <a:rPr lang="en-US" altLang="zh-CN" dirty="0" err="1" smtClean="0"/>
              <a:t>nlgn</a:t>
            </a:r>
            <a:r>
              <a:rPr lang="en-US" altLang="zh-CN" dirty="0" smtClean="0"/>
              <a:t>), not stable, in place, usually more fast than heap sort.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2</a:t>
            </a:fld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2699792" y="575832"/>
            <a:ext cx="4022105" cy="691225"/>
            <a:chOff x="6156176" y="154240"/>
            <a:chExt cx="4022105" cy="6912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176" y="188640"/>
              <a:ext cx="1717849" cy="656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0432" y="154240"/>
              <a:ext cx="1717849" cy="6519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右箭头 6"/>
            <p:cNvSpPr/>
            <p:nvPr/>
          </p:nvSpPr>
          <p:spPr>
            <a:xfrm>
              <a:off x="7999201" y="533945"/>
              <a:ext cx="288032" cy="24157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0890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More </a:t>
            </a:r>
            <a:r>
              <a:rPr lang="en-US" altLang="zh-CN" dirty="0"/>
              <a:t>Lower Bounds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7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Theorem 1</a:t>
            </a:r>
            <a:r>
              <a:rPr lang="en-US" altLang="zh-CN" dirty="0"/>
              <a:t>:</a:t>
            </a:r>
          </a:p>
          <a:p>
            <a:pPr marL="400050" lvl="1" indent="0">
              <a:buNone/>
            </a:pPr>
            <a:r>
              <a:rPr lang="en-US" altLang="zh-CN" dirty="0"/>
              <a:t>Any comparison-based algorithm for finding the</a:t>
            </a:r>
          </a:p>
          <a:p>
            <a:pPr marL="400050" lvl="1" indent="0">
              <a:buNone/>
            </a:pPr>
            <a:r>
              <a:rPr lang="en-US" altLang="zh-CN" dirty="0"/>
              <a:t>minimum of </a:t>
            </a:r>
            <a:r>
              <a:rPr lang="en-US" altLang="zh-CN" b="1" dirty="0"/>
              <a:t>n </a:t>
            </a:r>
            <a:r>
              <a:rPr lang="en-US" altLang="zh-CN" dirty="0"/>
              <a:t>keys, must use at least </a:t>
            </a:r>
            <a:r>
              <a:rPr lang="en-US" altLang="zh-CN" b="1" dirty="0"/>
              <a:t>n/2 </a:t>
            </a:r>
            <a:r>
              <a:rPr lang="en-US" altLang="zh-CN" dirty="0" smtClean="0"/>
              <a:t>comparisons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Proof</a:t>
            </a:r>
            <a:r>
              <a:rPr lang="en-US" altLang="zh-CN" dirty="0"/>
              <a:t>:</a:t>
            </a:r>
          </a:p>
          <a:p>
            <a:pPr marL="400050" lvl="1" indent="0">
              <a:buNone/>
            </a:pPr>
            <a:r>
              <a:rPr lang="en-US" altLang="zh-CN" dirty="0"/>
              <a:t>Every key must participate in at least one comparison</a:t>
            </a:r>
          </a:p>
          <a:p>
            <a:pPr marL="400050" lvl="1" indent="0">
              <a:buNone/>
            </a:pPr>
            <a:r>
              <a:rPr lang="en-US" altLang="zh-CN" dirty="0"/>
              <a:t>Each comparison compares </a:t>
            </a:r>
            <a:r>
              <a:rPr lang="en-US" altLang="zh-CN" b="1" dirty="0"/>
              <a:t>2 </a:t>
            </a:r>
            <a:r>
              <a:rPr lang="en-US" altLang="zh-CN" dirty="0"/>
              <a:t>elements</a:t>
            </a:r>
          </a:p>
          <a:p>
            <a:pPr marL="400050" lvl="1" indent="0">
              <a:buNone/>
            </a:pPr>
            <a:r>
              <a:rPr lang="en-US" altLang="zh-CN" sz="3200" dirty="0">
                <a:solidFill>
                  <a:srgbClr val="FF0000"/>
                </a:solidFill>
              </a:rPr>
              <a:t>⇒</a:t>
            </a:r>
            <a:r>
              <a:rPr lang="en-US" altLang="zh-CN" dirty="0"/>
              <a:t> At least </a:t>
            </a:r>
            <a:r>
              <a:rPr lang="en-US" altLang="zh-CN" b="1" dirty="0"/>
              <a:t>n/2 </a:t>
            </a:r>
            <a:r>
              <a:rPr lang="en-US" altLang="zh-CN" dirty="0"/>
              <a:t>comparisons have to be made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513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Lower Bounds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Theorem 2</a:t>
            </a:r>
            <a:r>
              <a:rPr lang="en-US" altLang="zh-CN" dirty="0"/>
              <a:t>:</a:t>
            </a:r>
          </a:p>
          <a:p>
            <a:pPr marL="400050" lvl="1" indent="0">
              <a:buNone/>
            </a:pPr>
            <a:r>
              <a:rPr lang="en-US" altLang="zh-CN" dirty="0"/>
              <a:t>Any comparison-based algorithm for finding </a:t>
            </a:r>
            <a:r>
              <a:rPr lang="en-US" altLang="zh-CN" dirty="0" smtClean="0"/>
              <a:t>the minimum </a:t>
            </a:r>
            <a:r>
              <a:rPr lang="en-US" altLang="zh-CN" dirty="0"/>
              <a:t>of </a:t>
            </a:r>
            <a:r>
              <a:rPr lang="en-US" altLang="zh-CN" b="1" dirty="0"/>
              <a:t>n </a:t>
            </a:r>
            <a:r>
              <a:rPr lang="en-US" altLang="zh-CN" dirty="0"/>
              <a:t>keys, must use at least </a:t>
            </a:r>
            <a:r>
              <a:rPr lang="en-US" altLang="zh-CN" b="1" dirty="0"/>
              <a:t>n-1 </a:t>
            </a:r>
            <a:r>
              <a:rPr lang="en-US" altLang="zh-CN" dirty="0"/>
              <a:t>comparisons</a:t>
            </a:r>
          </a:p>
          <a:p>
            <a:endParaRPr lang="en-US" altLang="zh-CN" dirty="0" smtClean="0"/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Proof</a:t>
            </a:r>
            <a:r>
              <a:rPr lang="en-US" altLang="zh-CN" dirty="0"/>
              <a:t>:</a:t>
            </a:r>
          </a:p>
          <a:p>
            <a:pPr marL="400050" lvl="1" indent="0">
              <a:buNone/>
            </a:pPr>
            <a:r>
              <a:rPr lang="en-US" altLang="zh-CN" dirty="0"/>
              <a:t>Every other key must have won at least </a:t>
            </a:r>
            <a:r>
              <a:rPr lang="en-US" altLang="zh-CN" dirty="0" smtClean="0"/>
              <a:t>one comparison</a:t>
            </a:r>
            <a:r>
              <a:rPr lang="en-US" altLang="zh-CN" dirty="0"/>
              <a:t>.</a:t>
            </a:r>
          </a:p>
          <a:p>
            <a:pPr marL="400050" lvl="1" indent="0">
              <a:buNone/>
            </a:pPr>
            <a:r>
              <a:rPr lang="en-US" altLang="zh-CN" dirty="0"/>
              <a:t>Each comparison produces at most one winner.</a:t>
            </a:r>
          </a:p>
          <a:p>
            <a:pPr marL="400050" lvl="1" indent="0">
              <a:buNone/>
            </a:pPr>
            <a:r>
              <a:rPr lang="en-US" altLang="zh-CN" sz="3200" dirty="0">
                <a:solidFill>
                  <a:srgbClr val="FF0000"/>
                </a:solidFill>
              </a:rPr>
              <a:t>⇒</a:t>
            </a:r>
            <a:r>
              <a:rPr lang="en-US" altLang="zh-CN" dirty="0"/>
              <a:t> At least </a:t>
            </a:r>
            <a:r>
              <a:rPr lang="en-US" altLang="zh-CN" b="1" dirty="0"/>
              <a:t>n-1 </a:t>
            </a:r>
            <a:r>
              <a:rPr lang="en-US" altLang="zh-CN" dirty="0"/>
              <a:t>comparisons have to be made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513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Linear Sorting: An 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Suppose that </a:t>
            </a:r>
            <a:r>
              <a:rPr lang="en-US" altLang="zh-CN" b="1" dirty="0"/>
              <a:t>A[1..n] </a:t>
            </a:r>
            <a:r>
              <a:rPr lang="en-US" altLang="zh-CN" dirty="0"/>
              <a:t>is a permutation </a:t>
            </a:r>
            <a:r>
              <a:rPr lang="en-US" altLang="zh-CN" dirty="0" smtClean="0"/>
              <a:t>of the </a:t>
            </a:r>
            <a:r>
              <a:rPr lang="en-US" altLang="zh-CN" dirty="0"/>
              <a:t>values </a:t>
            </a:r>
            <a:r>
              <a:rPr lang="en-US" altLang="zh-CN" b="1" dirty="0"/>
              <a:t>1,2,…,</a:t>
            </a:r>
            <a:r>
              <a:rPr lang="en-US" altLang="zh-CN" b="1" dirty="0" smtClean="0"/>
              <a:t>n</a:t>
            </a:r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To sort </a:t>
            </a:r>
            <a:r>
              <a:rPr lang="en-US" altLang="zh-CN" b="1" dirty="0"/>
              <a:t>A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b="1" dirty="0"/>
              <a:t>1 for i </a:t>
            </a:r>
            <a:r>
              <a:rPr lang="en-US" altLang="zh-CN" dirty="0"/>
              <a:t>← </a:t>
            </a:r>
            <a:r>
              <a:rPr lang="en-US" altLang="zh-CN" b="1" dirty="0"/>
              <a:t>1 to n</a:t>
            </a:r>
          </a:p>
          <a:p>
            <a:pPr marL="0" indent="0">
              <a:buNone/>
            </a:pPr>
            <a:r>
              <a:rPr lang="en-US" altLang="zh-CN" b="1" dirty="0"/>
              <a:t>2 B[A[i]] </a:t>
            </a:r>
            <a:r>
              <a:rPr lang="en-US" altLang="zh-CN" dirty="0"/>
              <a:t>← </a:t>
            </a:r>
            <a:r>
              <a:rPr lang="en-US" altLang="zh-CN" b="1" dirty="0"/>
              <a:t>A[i</a:t>
            </a:r>
            <a:r>
              <a:rPr lang="en-US" altLang="zh-CN" b="1" dirty="0" smtClean="0"/>
              <a:t>]</a:t>
            </a:r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en-US" altLang="zh-CN" dirty="0">
                <a:solidFill>
                  <a:srgbClr val="D60093"/>
                </a:solidFill>
              </a:rPr>
              <a:t>Running Time: </a:t>
            </a:r>
            <a:r>
              <a:rPr lang="en-US" altLang="zh-CN" b="1" dirty="0">
                <a:solidFill>
                  <a:srgbClr val="D60093"/>
                </a:solidFill>
              </a:rPr>
              <a:t>O(n)</a:t>
            </a:r>
            <a:endParaRPr lang="zh-CN" altLang="en-US" dirty="0">
              <a:solidFill>
                <a:srgbClr val="D60093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33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Another 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/>
              <a:t>Again, assume that </a:t>
            </a:r>
            <a:r>
              <a:rPr lang="en-US" altLang="zh-CN" b="1" dirty="0"/>
              <a:t>A[1..n] </a:t>
            </a:r>
            <a:r>
              <a:rPr lang="en-US" altLang="zh-CN" dirty="0"/>
              <a:t>is a permutation </a:t>
            </a:r>
            <a:r>
              <a:rPr lang="en-US" altLang="zh-CN" dirty="0" smtClean="0"/>
              <a:t>of the </a:t>
            </a:r>
            <a:r>
              <a:rPr lang="en-US" altLang="zh-CN" dirty="0"/>
              <a:t>values </a:t>
            </a:r>
            <a:r>
              <a:rPr lang="en-US" altLang="zh-CN" b="1" dirty="0"/>
              <a:t>1,2,…,</a:t>
            </a:r>
            <a:r>
              <a:rPr lang="en-US" altLang="zh-CN" b="1" dirty="0" smtClean="0"/>
              <a:t>n</a:t>
            </a:r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To Sort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b="1" dirty="0"/>
              <a:t>1 for i </a:t>
            </a:r>
            <a:r>
              <a:rPr lang="en-US" altLang="zh-CN" dirty="0"/>
              <a:t>← </a:t>
            </a:r>
            <a:r>
              <a:rPr lang="en-US" altLang="zh-CN" b="1" dirty="0"/>
              <a:t>1 to n</a:t>
            </a:r>
          </a:p>
          <a:p>
            <a:pPr marL="0" indent="0">
              <a:buNone/>
            </a:pPr>
            <a:r>
              <a:rPr lang="en-US" altLang="zh-CN" b="1" dirty="0"/>
              <a:t>2 </a:t>
            </a:r>
            <a:r>
              <a:rPr lang="en-US" altLang="zh-CN" b="1" dirty="0" smtClean="0"/>
              <a:t>    while </a:t>
            </a:r>
            <a:r>
              <a:rPr lang="en-US" altLang="zh-CN" b="1" dirty="0"/>
              <a:t>A[i] </a:t>
            </a:r>
            <a:r>
              <a:rPr lang="en-US" altLang="zh-CN" dirty="0"/>
              <a:t>≠ </a:t>
            </a:r>
            <a:r>
              <a:rPr lang="en-US" altLang="zh-CN" b="1" dirty="0"/>
              <a:t>i</a:t>
            </a:r>
          </a:p>
          <a:p>
            <a:pPr marL="0" indent="0">
              <a:buNone/>
            </a:pPr>
            <a:r>
              <a:rPr lang="en-US" altLang="zh-CN" b="1" dirty="0"/>
              <a:t>3 </a:t>
            </a:r>
            <a:r>
              <a:rPr lang="en-US" altLang="zh-CN" b="1" dirty="0" smtClean="0"/>
              <a:t>          swap </a:t>
            </a:r>
            <a:r>
              <a:rPr lang="en-US" altLang="zh-CN" b="1" dirty="0"/>
              <a:t>A[i] </a:t>
            </a:r>
            <a:r>
              <a:rPr lang="en-US" altLang="zh-CN" dirty="0"/>
              <a:t>↔ </a:t>
            </a:r>
            <a:r>
              <a:rPr lang="en-US" altLang="zh-CN" b="1" dirty="0"/>
              <a:t>A[A[i</a:t>
            </a:r>
            <a:r>
              <a:rPr lang="en-US" altLang="zh-CN" b="1" dirty="0" smtClean="0"/>
              <a:t>]]</a:t>
            </a:r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en-US" altLang="zh-CN" dirty="0">
                <a:solidFill>
                  <a:srgbClr val="D60093"/>
                </a:solidFill>
              </a:rPr>
              <a:t>Running Time: </a:t>
            </a:r>
            <a:r>
              <a:rPr lang="en-US" altLang="zh-CN" b="1" dirty="0">
                <a:solidFill>
                  <a:srgbClr val="D60093"/>
                </a:solidFill>
              </a:rPr>
              <a:t>O(n)</a:t>
            </a:r>
            <a:endParaRPr lang="zh-CN" altLang="en-US" dirty="0">
              <a:solidFill>
                <a:srgbClr val="D60093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658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7055"/>
            <a:ext cx="7019925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399" y="908720"/>
            <a:ext cx="26860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790825"/>
            <a:ext cx="2085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09120"/>
            <a:ext cx="26574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43845"/>
            <a:ext cx="265747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556" y="4509120"/>
            <a:ext cx="270510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868" y="6146139"/>
            <a:ext cx="26193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接箭头连接符 5"/>
          <p:cNvCxnSpPr>
            <a:stCxn id="1027" idx="2"/>
            <a:endCxn id="1028" idx="0"/>
          </p:cNvCxnSpPr>
          <p:nvPr/>
        </p:nvCxnSpPr>
        <p:spPr>
          <a:xfrm>
            <a:off x="7490424" y="2280320"/>
            <a:ext cx="610589" cy="5105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1028" idx="2"/>
            <a:endCxn id="1029" idx="0"/>
          </p:cNvCxnSpPr>
          <p:nvPr/>
        </p:nvCxnSpPr>
        <p:spPr>
          <a:xfrm flipH="1">
            <a:off x="1652266" y="3429000"/>
            <a:ext cx="6448747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1029" idx="3"/>
            <a:endCxn id="1030" idx="1"/>
          </p:cNvCxnSpPr>
          <p:nvPr/>
        </p:nvCxnSpPr>
        <p:spPr>
          <a:xfrm>
            <a:off x="2981003" y="5194920"/>
            <a:ext cx="366861" cy="29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1030" idx="3"/>
            <a:endCxn id="1031" idx="1"/>
          </p:cNvCxnSpPr>
          <p:nvPr/>
        </p:nvCxnSpPr>
        <p:spPr>
          <a:xfrm flipV="1">
            <a:off x="6005339" y="5190158"/>
            <a:ext cx="342217" cy="347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stCxn id="1031" idx="2"/>
            <a:endCxn id="1032" idx="3"/>
          </p:cNvCxnSpPr>
          <p:nvPr/>
        </p:nvCxnSpPr>
        <p:spPr>
          <a:xfrm flipH="1">
            <a:off x="7657243" y="5871195"/>
            <a:ext cx="42863" cy="5892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35496" y="188640"/>
            <a:ext cx="2808312" cy="504056"/>
          </a:xfrm>
          <a:prstGeom prst="rect">
            <a:avLst/>
          </a:prstGeom>
          <a:solidFill>
            <a:schemeClr val="bg2">
              <a:lumMod val="60000"/>
              <a:lumOff val="4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07504" y="61062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/>
              <a:t>Running Time: </a:t>
            </a:r>
            <a:r>
              <a:rPr lang="en-US" altLang="zh-CN" b="1" dirty="0"/>
              <a:t>O(</a:t>
            </a:r>
            <a:r>
              <a:rPr lang="en-US" altLang="zh-CN" b="1" dirty="0" err="1"/>
              <a:t>n+k</a:t>
            </a:r>
            <a:r>
              <a:rPr lang="en-US" altLang="zh-CN" b="1" dirty="0"/>
              <a:t>)</a:t>
            </a:r>
          </a:p>
          <a:p>
            <a:r>
              <a:rPr lang="en-US" altLang="zh-CN" b="1" dirty="0"/>
              <a:t>Due to Line </a:t>
            </a:r>
            <a:r>
              <a:rPr lang="en-US" altLang="zh-CN" b="1" dirty="0" smtClean="0"/>
              <a:t>10 </a:t>
            </a:r>
            <a:r>
              <a:rPr lang="en-US" altLang="zh-CN" b="1" dirty="0"/>
              <a:t>it is stable!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484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Bucket Sort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Like counting sort, bucket sort is fast </a:t>
            </a:r>
            <a:r>
              <a:rPr lang="en-US" altLang="zh-CN" dirty="0" smtClean="0"/>
              <a:t>because it </a:t>
            </a:r>
            <a:r>
              <a:rPr lang="en-US" altLang="zh-CN" dirty="0"/>
              <a:t>assumes something about the </a:t>
            </a:r>
            <a:r>
              <a:rPr lang="en-US" altLang="zh-CN" dirty="0" smtClean="0"/>
              <a:t>input:</a:t>
            </a:r>
          </a:p>
          <a:p>
            <a:pPr lvl="1"/>
            <a:r>
              <a:rPr lang="en-US" altLang="zh-CN" dirty="0" smtClean="0"/>
              <a:t>counting </a:t>
            </a:r>
            <a:r>
              <a:rPr lang="en-US" altLang="zh-CN" dirty="0"/>
              <a:t>sort </a:t>
            </a:r>
            <a:r>
              <a:rPr lang="en-US" altLang="zh-CN" dirty="0" smtClean="0"/>
              <a:t>assumes: the input consists </a:t>
            </a:r>
            <a:r>
              <a:rPr lang="en-US" altLang="zh-CN" dirty="0"/>
              <a:t>of </a:t>
            </a:r>
            <a:r>
              <a:rPr lang="en-US" altLang="zh-CN" b="1" dirty="0"/>
              <a:t>integers in a small </a:t>
            </a:r>
            <a:r>
              <a:rPr lang="en-US" altLang="zh-CN" b="1" dirty="0" smtClean="0"/>
              <a:t>range</a:t>
            </a:r>
          </a:p>
          <a:p>
            <a:pPr lvl="1"/>
            <a:r>
              <a:rPr lang="en-US" altLang="zh-CN" dirty="0" smtClean="0"/>
              <a:t>bucket </a:t>
            </a:r>
            <a:r>
              <a:rPr lang="en-US" altLang="zh-CN" dirty="0"/>
              <a:t>sort assumes that the </a:t>
            </a:r>
            <a:r>
              <a:rPr lang="en-US" altLang="zh-CN" b="1" dirty="0"/>
              <a:t>input</a:t>
            </a:r>
            <a:r>
              <a:rPr lang="en-US" altLang="zh-CN" dirty="0"/>
              <a:t> is </a:t>
            </a:r>
            <a:r>
              <a:rPr lang="en-US" altLang="zh-CN" dirty="0" smtClean="0"/>
              <a:t>generated by </a:t>
            </a:r>
            <a:r>
              <a:rPr lang="en-US" altLang="zh-CN" dirty="0"/>
              <a:t>a random process that distributes elements </a:t>
            </a:r>
            <a:r>
              <a:rPr lang="en-US" altLang="zh-CN" b="1" dirty="0"/>
              <a:t>uniformly and independently</a:t>
            </a:r>
            <a:r>
              <a:rPr lang="en-US" altLang="zh-CN" dirty="0"/>
              <a:t> </a:t>
            </a:r>
            <a:r>
              <a:rPr lang="en-US" altLang="zh-CN" dirty="0" smtClean="0"/>
              <a:t>over the </a:t>
            </a:r>
            <a:r>
              <a:rPr lang="en-US" altLang="zh-CN" dirty="0"/>
              <a:t>interval </a:t>
            </a:r>
            <a:r>
              <a:rPr lang="en-US" altLang="zh-CN" dirty="0" smtClean="0"/>
              <a:t>[0,1)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8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Bucket Sort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Idea:</a:t>
            </a:r>
          </a:p>
          <a:p>
            <a:r>
              <a:rPr lang="en-US" altLang="zh-CN" dirty="0" smtClean="0"/>
              <a:t>Divide </a:t>
            </a:r>
            <a:r>
              <a:rPr lang="en-US" altLang="zh-CN" dirty="0"/>
              <a:t>the interval to </a:t>
            </a:r>
            <a:r>
              <a:rPr lang="en-US" altLang="zh-CN" b="1" dirty="0">
                <a:solidFill>
                  <a:srgbClr val="FF0000"/>
                </a:solidFill>
              </a:rPr>
              <a:t>n </a:t>
            </a:r>
            <a:r>
              <a:rPr lang="en-US" altLang="zh-CN" dirty="0">
                <a:solidFill>
                  <a:srgbClr val="FF0000"/>
                </a:solidFill>
              </a:rPr>
              <a:t>buckets</a:t>
            </a:r>
          </a:p>
          <a:p>
            <a:r>
              <a:rPr lang="en-US" altLang="zh-CN" dirty="0" smtClean="0"/>
              <a:t>Distribute </a:t>
            </a:r>
            <a:r>
              <a:rPr lang="en-US" altLang="zh-CN" dirty="0"/>
              <a:t>the </a:t>
            </a:r>
            <a:r>
              <a:rPr lang="en-US" altLang="zh-CN" b="1" dirty="0"/>
              <a:t>n </a:t>
            </a:r>
            <a:r>
              <a:rPr lang="en-US" altLang="zh-CN" dirty="0"/>
              <a:t>input keys into the buckets</a:t>
            </a:r>
          </a:p>
          <a:p>
            <a:r>
              <a:rPr lang="en-US" altLang="zh-CN" dirty="0" smtClean="0"/>
              <a:t>Sort </a:t>
            </a:r>
            <a:r>
              <a:rPr lang="en-US" altLang="zh-CN" dirty="0"/>
              <a:t>the numbers in each bucket</a:t>
            </a:r>
          </a:p>
          <a:p>
            <a:r>
              <a:rPr lang="en-US" altLang="zh-CN" dirty="0" smtClean="0"/>
              <a:t>Scan </a:t>
            </a:r>
            <a:r>
              <a:rPr lang="en-US" altLang="zh-CN" dirty="0"/>
              <a:t>sorted buckets and combine them </a:t>
            </a:r>
            <a:r>
              <a:rPr lang="en-US" altLang="zh-CN" dirty="0" smtClean="0"/>
              <a:t>to produce </a:t>
            </a:r>
            <a:r>
              <a:rPr lang="en-US" altLang="zh-CN" dirty="0"/>
              <a:t>the output array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733256"/>
            <a:ext cx="48101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765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/>
          <a:lstStyle/>
          <a:p>
            <a:r>
              <a:rPr lang="en-US" altLang="zh-CN" dirty="0"/>
              <a:t>Bucket Sort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793454"/>
            <a:ext cx="752475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052736"/>
            <a:ext cx="50863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73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Bucket Sort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7858125" cy="523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287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jjcao">
      <a:dk1>
        <a:srgbClr val="D60093"/>
      </a:dk1>
      <a:lt1>
        <a:srgbClr val="FFFFFF"/>
      </a:lt1>
      <a:dk2>
        <a:srgbClr val="002060"/>
      </a:dk2>
      <a:lt2>
        <a:srgbClr val="FFFF00"/>
      </a:lt2>
      <a:accent1>
        <a:srgbClr val="002060"/>
      </a:accent1>
      <a:accent2>
        <a:srgbClr val="0042C7"/>
      </a:accent2>
      <a:accent3>
        <a:srgbClr val="0070C0"/>
      </a:accent3>
      <a:accent4>
        <a:srgbClr val="002060"/>
      </a:accent4>
      <a:accent5>
        <a:srgbClr val="002060"/>
      </a:accent5>
      <a:accent6>
        <a:srgbClr val="002060"/>
      </a:accent6>
      <a:hlink>
        <a:srgbClr val="FFDE66"/>
      </a:hlink>
      <a:folHlink>
        <a:srgbClr val="D490C5"/>
      </a:folHlink>
    </a:clrScheme>
    <a:fontScheme name="jjcao">
      <a:majorFont>
        <a:latin typeface="Comic Sans MS"/>
        <a:ea typeface="宋体"/>
        <a:cs typeface=""/>
      </a:majorFont>
      <a:minorFont>
        <a:latin typeface="Comic Sans MS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1969</TotalTime>
  <Words>609</Words>
  <Application>Microsoft Office PowerPoint</Application>
  <PresentationFormat>全屏显示(4:3)</PresentationFormat>
  <Paragraphs>123</Paragraphs>
  <Slides>21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主题​​</vt:lpstr>
      <vt:lpstr>Data Structure &amp; Algorithm</vt:lpstr>
      <vt:lpstr>Recitation</vt:lpstr>
      <vt:lpstr>Linear Sorting: An Example</vt:lpstr>
      <vt:lpstr>Another Example</vt:lpstr>
      <vt:lpstr>PowerPoint 演示文稿</vt:lpstr>
      <vt:lpstr>Bucket Sort</vt:lpstr>
      <vt:lpstr>Bucket Sort</vt:lpstr>
      <vt:lpstr>Bucket Sort</vt:lpstr>
      <vt:lpstr>Bucket Sort</vt:lpstr>
      <vt:lpstr>Problematic Case</vt:lpstr>
      <vt:lpstr>How to sorting strings (Lexicographic Order)</vt:lpstr>
      <vt:lpstr>Radix-Sort</vt:lpstr>
      <vt:lpstr>General Radix Sort</vt:lpstr>
      <vt:lpstr>How fast can we Sort?</vt:lpstr>
      <vt:lpstr>Comparison Sorts</vt:lpstr>
      <vt:lpstr>Decision Tree Model</vt:lpstr>
      <vt:lpstr>Example: Insertion Sort, n=3</vt:lpstr>
      <vt:lpstr>PowerPoint 演示文稿</vt:lpstr>
      <vt:lpstr>Homework 4</vt:lpstr>
      <vt:lpstr>More Lower Bounds</vt:lpstr>
      <vt:lpstr>More Lower Bounds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 &amp; C++</dc:title>
  <dc:creator>jjcao</dc:creator>
  <cp:lastModifiedBy>jjcao</cp:lastModifiedBy>
  <cp:revision>317</cp:revision>
  <dcterms:created xsi:type="dcterms:W3CDTF">2011-05-06T08:43:00Z</dcterms:created>
  <dcterms:modified xsi:type="dcterms:W3CDTF">2011-09-25T12:40:53Z</dcterms:modified>
</cp:coreProperties>
</file>