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377" r:id="rId3"/>
    <p:sldId id="365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8" r:id="rId13"/>
    <p:sldId id="379" r:id="rId14"/>
    <p:sldId id="380" r:id="rId15"/>
    <p:sldId id="381" r:id="rId16"/>
    <p:sldId id="382" r:id="rId17"/>
    <p:sldId id="383" r:id="rId18"/>
    <p:sldId id="386" r:id="rId19"/>
    <p:sldId id="387" r:id="rId20"/>
    <p:sldId id="384" r:id="rId21"/>
    <p:sldId id="393" r:id="rId22"/>
    <p:sldId id="385" r:id="rId23"/>
    <p:sldId id="388" r:id="rId24"/>
    <p:sldId id="389" r:id="rId25"/>
    <p:sldId id="390" r:id="rId26"/>
    <p:sldId id="391" r:id="rId27"/>
    <p:sldId id="392" r:id="rId28"/>
    <p:sldId id="394" r:id="rId29"/>
    <p:sldId id="395" r:id="rId30"/>
    <p:sldId id="396" r:id="rId31"/>
    <p:sldId id="397" r:id="rId32"/>
    <p:sldId id="368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7BF3367-73B2-41C2-A241-5E84CFBB7967}">
          <p14:sldIdLst>
            <p14:sldId id="256"/>
            <p14:sldId id="377"/>
            <p14:sldId id="365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8"/>
            <p14:sldId id="379"/>
            <p14:sldId id="380"/>
            <p14:sldId id="381"/>
            <p14:sldId id="382"/>
            <p14:sldId id="383"/>
            <p14:sldId id="386"/>
            <p14:sldId id="387"/>
            <p14:sldId id="384"/>
            <p14:sldId id="393"/>
            <p14:sldId id="385"/>
            <p14:sldId id="388"/>
            <p14:sldId id="389"/>
            <p14:sldId id="390"/>
            <p14:sldId id="391"/>
            <p14:sldId id="392"/>
            <p14:sldId id="394"/>
            <p14:sldId id="395"/>
            <p14:sldId id="396"/>
            <p14:sldId id="397"/>
            <p14:sldId id="36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jcao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6600"/>
    <a:srgbClr val="00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43" autoAdjust="0"/>
  </p:normalViewPr>
  <p:slideViewPr>
    <p:cSldViewPr>
      <p:cViewPr>
        <p:scale>
          <a:sx n="75" d="100"/>
          <a:sy n="75" d="100"/>
        </p:scale>
        <p:origin x="-2664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9-27T13:52:44.522" idx="1">
    <p:pos x="10" y="10"/>
    <p:text>准备的不好,愿意细致研究的参见《STL原码剖析》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43E8A-B74F-4446-A70D-6F169A00921A}" type="datetimeFigureOut">
              <a:rPr lang="zh-CN" altLang="en-US" smtClean="0"/>
              <a:t>2011/9/27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1D1C2-F24F-4AFF-A2A9-8A95893DAB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60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1D1C2-F24F-4AFF-A2A9-8A95893DAB7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9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It is terrible to schedule jobs via list or vector since </a:t>
            </a:r>
            <a:r>
              <a:rPr lang="en-US" altLang="zh-CN" dirty="0" smtClean="0"/>
              <a:t>log(100)=6.6 and log(100,000)=16.6.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1D1C2-F24F-4AFF-A2A9-8A95893DAB7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767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often tempting to let 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 a power of two. E.g. M=2^k,  for some integer 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k&gt;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In this case, the hash function  simply extracts the bottom 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bits of the binary representation of 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While this hash function is quite easy to compute, it is not a desirable function because it does not depend on all the bits in the binary representation of 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</a:p>
          <a:p>
            <a:endParaRPr lang="en-US" altLang="zh-CN" sz="12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these reasons 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often chosen to be a prime number. For example, suppose there is a bias in the way the keys are created that makes it more likely for a key to be a multiple of some small constant, say two or three. Then making 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prime increases the likelihood that those keys are spread out evenly. Also, if 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prime number, the division of 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 that prime number depends on all the bits of 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not just the bottom 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bits, for some small constant 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1D1C2-F24F-4AFF-A2A9-8A95893DAB7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10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5E5B-A3C7-4539-8143-894B8F864F28}" type="datetime1">
              <a:rPr lang="zh-CN" altLang="en-US" smtClean="0"/>
              <a:t>2011/9/27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4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B984-DAD3-4D39-9534-BBF731443225}" type="datetime1">
              <a:rPr lang="zh-CN" altLang="en-US" smtClean="0"/>
              <a:t>2011/9/27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77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9A32-FB41-4B76-8464-CA559312AE09}" type="datetime1">
              <a:rPr lang="zh-CN" altLang="en-US" smtClean="0"/>
              <a:t>2011/9/27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5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DB5C-F66A-42E9-A67D-F0845C501396}" type="datetime1">
              <a:rPr lang="zh-CN" altLang="en-US" smtClean="0"/>
              <a:t>2011/9/27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40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1318-5C41-4C3F-9199-D7C732AAA2EE}" type="datetime1">
              <a:rPr lang="zh-CN" altLang="en-US" smtClean="0"/>
              <a:t>2011/9/27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85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A20E-590A-4A11-BABD-3DBBDED1C231}" type="datetime1">
              <a:rPr lang="zh-CN" altLang="en-US" smtClean="0"/>
              <a:t>2011/9/27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49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B599-D7A6-4253-A771-993852DD48C1}" type="datetime1">
              <a:rPr lang="zh-CN" altLang="en-US" smtClean="0"/>
              <a:t>2011/9/27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17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CB16-CE72-481A-8E6C-2221B109FE15}" type="datetime1">
              <a:rPr lang="zh-CN" altLang="en-US" smtClean="0"/>
              <a:t>2011/9/27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59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CF8B-3CA1-4A2D-B848-A5936D5FA0A5}" type="datetime1">
              <a:rPr lang="zh-CN" altLang="en-US" smtClean="0"/>
              <a:t>2011/9/27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04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283B-3DE8-4C42-9C55-EE20C332C7D5}" type="datetime1">
              <a:rPr lang="zh-CN" altLang="en-US" smtClean="0"/>
              <a:t>2011/9/27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48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0E07-7A53-4881-A399-823317BECC0A}" type="datetime1">
              <a:rPr lang="zh-CN" altLang="en-US" smtClean="0"/>
              <a:t>2011/9/27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04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5ADDAD50-B541-446D-9802-4D1C100BD2F0}" type="datetime1">
              <a:rPr lang="zh-CN" altLang="en-US" smtClean="0"/>
              <a:t>2011/9/27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791854A4-FC01-4148-8A20-06CA6807176C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859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D60093"/>
                </a:solidFill>
              </a:rPr>
              <a:t>Data Structure &amp; Algorithm</a:t>
            </a:r>
            <a:endParaRPr lang="zh-CN" altLang="en-US" dirty="0">
              <a:solidFill>
                <a:srgbClr val="D60093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344816" cy="17526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Lecture 8 – Hashing</a:t>
            </a:r>
          </a:p>
          <a:p>
            <a:r>
              <a:rPr lang="en-US" altLang="zh-CN" dirty="0" smtClean="0"/>
              <a:t>JJCAO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44008" y="6536377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Most materials are stolen from Prof. </a:t>
            </a:r>
            <a:r>
              <a:rPr lang="en-US" altLang="zh-CN" sz="1200" dirty="0" err="1"/>
              <a:t>Yoram</a:t>
            </a:r>
            <a:r>
              <a:rPr lang="en-US" altLang="zh-CN" sz="1200" dirty="0"/>
              <a:t> Moses’s course.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863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B050"/>
                </a:solidFill>
              </a:rPr>
              <a:t>Hashing - picture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66837"/>
            <a:ext cx="7776864" cy="51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79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B050"/>
                </a:solidFill>
              </a:rPr>
              <a:t>Collisions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2088"/>
            <a:ext cx="8206674" cy="491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794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B050"/>
                </a:solidFill>
              </a:rPr>
              <a:t>Choosing a Hash Function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25658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The actual key values matter</a:t>
            </a:r>
          </a:p>
          <a:p>
            <a:pPr lvl="1"/>
            <a:r>
              <a:rPr lang="en-US" altLang="zh-CN" dirty="0" smtClean="0"/>
              <a:t>They </a:t>
            </a:r>
            <a:r>
              <a:rPr lang="en-US" altLang="zh-CN" dirty="0"/>
              <a:t>often are a particular subset of </a:t>
            </a:r>
            <a:r>
              <a:rPr lang="en-US" altLang="zh-CN" b="1" dirty="0"/>
              <a:t>U:</a:t>
            </a:r>
          </a:p>
          <a:p>
            <a:pPr lvl="2"/>
            <a:r>
              <a:rPr lang="en-US" altLang="zh-CN" dirty="0" smtClean="0"/>
              <a:t>English </a:t>
            </a:r>
            <a:r>
              <a:rPr lang="en-US" altLang="zh-CN" dirty="0"/>
              <a:t>words</a:t>
            </a:r>
          </a:p>
          <a:p>
            <a:pPr lvl="2"/>
            <a:r>
              <a:rPr lang="en-US" altLang="zh-CN" dirty="0" err="1" smtClean="0"/>
              <a:t>I.d</a:t>
            </a:r>
            <a:r>
              <a:rPr lang="en-US" altLang="zh-CN" dirty="0" err="1"/>
              <a:t>.</a:t>
            </a:r>
            <a:r>
              <a:rPr lang="en-US" altLang="zh-CN" dirty="0"/>
              <a:t> numbers from certain years</a:t>
            </a:r>
          </a:p>
          <a:p>
            <a:pPr lvl="2"/>
            <a:r>
              <a:rPr lang="en-US" altLang="zh-CN" dirty="0" smtClean="0"/>
              <a:t>Variable </a:t>
            </a:r>
            <a:r>
              <a:rPr lang="en-US" altLang="zh-CN" dirty="0"/>
              <a:t>names or keywords</a:t>
            </a:r>
          </a:p>
          <a:p>
            <a:pPr lvl="2"/>
            <a:r>
              <a:rPr lang="en-US" altLang="zh-CN" dirty="0" smtClean="0"/>
              <a:t>Phone numbers</a:t>
            </a:r>
          </a:p>
          <a:p>
            <a:pPr lvl="2"/>
            <a:endParaRPr lang="en-US" altLang="zh-CN" dirty="0"/>
          </a:p>
          <a:p>
            <a:r>
              <a:rPr lang="en-US" altLang="zh-CN" dirty="0"/>
              <a:t>A Hash Function should:</a:t>
            </a:r>
          </a:p>
          <a:p>
            <a:pPr lvl="1"/>
            <a:r>
              <a:rPr lang="en-US" altLang="zh-CN" dirty="0" smtClean="0"/>
              <a:t>Be </a:t>
            </a:r>
            <a:r>
              <a:rPr lang="en-US" altLang="zh-CN" dirty="0"/>
              <a:t>easy to compute</a:t>
            </a:r>
          </a:p>
          <a:p>
            <a:pPr lvl="1"/>
            <a:r>
              <a:rPr lang="en-US" altLang="zh-CN" dirty="0" smtClean="0"/>
              <a:t>Create </a:t>
            </a:r>
            <a:r>
              <a:rPr lang="en-US" altLang="zh-CN" dirty="0"/>
              <a:t>few collisions:</a:t>
            </a:r>
          </a:p>
          <a:p>
            <a:pPr lvl="2"/>
            <a:r>
              <a:rPr lang="en-US" altLang="zh-CN" dirty="0" smtClean="0"/>
              <a:t>inverse </a:t>
            </a:r>
            <a:r>
              <a:rPr lang="en-US" altLang="zh-CN" dirty="0"/>
              <a:t>should be evenly distributed</a:t>
            </a:r>
          </a:p>
          <a:p>
            <a:pPr lvl="2"/>
            <a:r>
              <a:rPr lang="en-US" altLang="zh-CN" dirty="0" smtClean="0"/>
              <a:t>not </a:t>
            </a:r>
            <a:r>
              <a:rPr lang="en-US" altLang="zh-CN" dirty="0"/>
              <a:t>be vulnerable to non-random patterns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458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B050"/>
                </a:solidFill>
              </a:rPr>
              <a:t>Perfect Hashing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If all keys are known in advance, can </a:t>
            </a:r>
            <a:r>
              <a:rPr lang="en-US" altLang="zh-CN" sz="2800" dirty="0" smtClean="0"/>
              <a:t>sometimes </a:t>
            </a:r>
            <a:r>
              <a:rPr lang="en-US" altLang="zh-CN" dirty="0"/>
              <a:t>design </a:t>
            </a:r>
            <a:r>
              <a:rPr lang="en-US" altLang="zh-CN" dirty="0" smtClean="0"/>
              <a:t>a simple </a:t>
            </a:r>
            <a:r>
              <a:rPr lang="en-US" altLang="zh-CN" dirty="0">
                <a:solidFill>
                  <a:srgbClr val="FF0000"/>
                </a:solidFill>
              </a:rPr>
              <a:t>one-to-one</a:t>
            </a:r>
            <a:r>
              <a:rPr lang="en-US" altLang="zh-CN" dirty="0"/>
              <a:t> hash function.</a:t>
            </a:r>
          </a:p>
          <a:p>
            <a:pPr marL="0" indent="0">
              <a:buNone/>
            </a:pPr>
            <a:r>
              <a:rPr lang="en-US" altLang="zh-CN" dirty="0"/>
              <a:t>Example: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49080"/>
            <a:ext cx="7315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458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altLang="zh-CN" sz="3600" dirty="0">
                <a:solidFill>
                  <a:srgbClr val="00B050"/>
                </a:solidFill>
              </a:rPr>
              <a:t>Division Method - the </a:t>
            </a:r>
            <a:r>
              <a:rPr lang="en-US" altLang="zh-CN" sz="3600" b="1" dirty="0">
                <a:solidFill>
                  <a:srgbClr val="FF0000"/>
                </a:solidFill>
              </a:rPr>
              <a:t>mod</a:t>
            </a:r>
            <a:r>
              <a:rPr lang="en-US" altLang="zh-CN" sz="3600" b="1" dirty="0">
                <a:solidFill>
                  <a:srgbClr val="00B050"/>
                </a:solidFill>
              </a:rPr>
              <a:t> </a:t>
            </a:r>
            <a:r>
              <a:rPr lang="en-US" altLang="zh-CN" sz="3600" dirty="0" smtClean="0">
                <a:solidFill>
                  <a:srgbClr val="00B050"/>
                </a:solidFill>
              </a:rPr>
              <a:t>Hash function</a:t>
            </a:r>
            <a:endParaRPr lang="zh-CN" altLang="en-US" sz="3600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/>
              <a:t>A common type of hash function has the </a:t>
            </a:r>
            <a:r>
              <a:rPr lang="en-US" altLang="zh-CN" dirty="0" smtClean="0"/>
              <a:t>form:  </a:t>
            </a:r>
            <a:r>
              <a:rPr lang="en-US" altLang="zh-CN" b="1" dirty="0" smtClean="0"/>
              <a:t>h(key</a:t>
            </a:r>
            <a:r>
              <a:rPr lang="en-US" altLang="zh-CN" b="1" dirty="0"/>
              <a:t>) = key mod size</a:t>
            </a:r>
          </a:p>
          <a:p>
            <a:pPr marL="0" indent="0">
              <a:buNone/>
            </a:pPr>
            <a:r>
              <a:rPr lang="en-US" altLang="zh-CN" dirty="0" smtClean="0"/>
              <a:t>where </a:t>
            </a:r>
            <a:r>
              <a:rPr lang="en-US" altLang="zh-CN" b="1" dirty="0"/>
              <a:t>size </a:t>
            </a:r>
            <a:r>
              <a:rPr lang="en-US" altLang="zh-CN" dirty="0"/>
              <a:t>is the table size </a:t>
            </a:r>
            <a:r>
              <a:rPr lang="en-US" altLang="zh-CN" b="1" dirty="0" smtClean="0"/>
              <a:t>m</a:t>
            </a:r>
          </a:p>
          <a:p>
            <a:pPr marL="0" indent="0">
              <a:buNone/>
            </a:pPr>
            <a:endParaRPr lang="en-US" altLang="zh-CN" b="1" dirty="0"/>
          </a:p>
          <a:p>
            <a:r>
              <a:rPr lang="en-US" altLang="zh-CN" dirty="0" smtClean="0"/>
              <a:t>What </a:t>
            </a:r>
            <a:r>
              <a:rPr lang="en-US" altLang="zh-CN" dirty="0"/>
              <a:t>if size=12 and all keys are </a:t>
            </a:r>
            <a:r>
              <a:rPr lang="en-US" altLang="zh-CN" dirty="0" smtClean="0"/>
              <a:t>12k+2  </a:t>
            </a:r>
            <a:r>
              <a:rPr lang="en-US" altLang="zh-CN" sz="2400" dirty="0">
                <a:solidFill>
                  <a:srgbClr val="D60093"/>
                </a:solidFill>
              </a:rPr>
              <a:t>(2, 26, 50,…)</a:t>
            </a:r>
          </a:p>
          <a:p>
            <a:pPr lvl="1"/>
            <a:r>
              <a:rPr lang="en-US" altLang="zh-CN" dirty="0" smtClean="0"/>
              <a:t>All </a:t>
            </a:r>
            <a:r>
              <a:rPr lang="en-US" altLang="zh-CN" dirty="0"/>
              <a:t>keys hash to same index (lots of collisions!)</a:t>
            </a:r>
          </a:p>
          <a:p>
            <a:pPr lvl="1"/>
            <a:r>
              <a:rPr lang="en-US" altLang="zh-CN" dirty="0" smtClean="0"/>
              <a:t>We </a:t>
            </a:r>
            <a:r>
              <a:rPr lang="en-US" altLang="zh-CN" dirty="0"/>
              <a:t>cannot store more than one key in a cell</a:t>
            </a:r>
          </a:p>
          <a:p>
            <a:pPr lvl="1"/>
            <a:r>
              <a:rPr lang="en-US" altLang="zh-CN" dirty="0" smtClean="0"/>
              <a:t>Must </a:t>
            </a:r>
            <a:r>
              <a:rPr lang="en-US" altLang="zh-CN" dirty="0"/>
              <a:t>pick table size carefully: a </a:t>
            </a:r>
            <a:r>
              <a:rPr lang="en-US" altLang="zh-CN" dirty="0">
                <a:solidFill>
                  <a:srgbClr val="FF0000"/>
                </a:solidFill>
              </a:rPr>
              <a:t>prime number </a:t>
            </a:r>
            <a:r>
              <a:rPr lang="en-US" altLang="zh-CN" dirty="0"/>
              <a:t>is usually </a:t>
            </a:r>
            <a:r>
              <a:rPr lang="en-US" altLang="zh-CN" dirty="0" smtClean="0"/>
              <a:t>a good </a:t>
            </a:r>
            <a:r>
              <a:rPr lang="en-US" altLang="zh-CN" dirty="0"/>
              <a:t>choice for size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458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Hashing Strings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85050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45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B050"/>
                </a:solidFill>
              </a:rPr>
              <a:t>Resolving Collisions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84784"/>
            <a:ext cx="8568952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/>
              <a:t>Chaining:</a:t>
            </a:r>
          </a:p>
          <a:p>
            <a:r>
              <a:rPr lang="en-US" altLang="zh-CN" dirty="0"/>
              <a:t>Elements are stored outside the table</a:t>
            </a:r>
          </a:p>
          <a:p>
            <a:r>
              <a:rPr lang="en-US" altLang="zh-CN" dirty="0"/>
              <a:t>(Table locations are pointers to "buckets")</a:t>
            </a:r>
          </a:p>
          <a:p>
            <a:r>
              <a:rPr lang="en-US" altLang="zh-CN" dirty="0"/>
              <a:t>Load </a:t>
            </a:r>
            <a:r>
              <a:rPr lang="en-US" altLang="zh-CN" dirty="0" smtClean="0"/>
              <a:t>factor              is </a:t>
            </a:r>
            <a:r>
              <a:rPr lang="en-US" altLang="zh-CN" dirty="0"/>
              <a:t>allowed to be </a:t>
            </a:r>
            <a:r>
              <a:rPr lang="en-US" altLang="zh-CN" b="1" dirty="0"/>
              <a:t>&gt; </a:t>
            </a:r>
            <a:r>
              <a:rPr lang="en-US" altLang="zh-CN" dirty="0" smtClean="0"/>
              <a:t>1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Open Addressing:</a:t>
            </a:r>
          </a:p>
          <a:p>
            <a:r>
              <a:rPr lang="en-US" altLang="zh-CN" dirty="0"/>
              <a:t>On collision, look for another place, in the table</a:t>
            </a:r>
          </a:p>
          <a:p>
            <a:r>
              <a:rPr lang="en-US" altLang="zh-CN" dirty="0"/>
              <a:t>Load factor </a:t>
            </a:r>
            <a:r>
              <a:rPr lang="en-US" altLang="zh-CN" dirty="0" smtClean="0"/>
              <a:t>                 </a:t>
            </a:r>
            <a:r>
              <a:rPr lang="en-US" altLang="zh-CN" dirty="0"/>
              <a:t>must be </a:t>
            </a:r>
            <a:r>
              <a:rPr lang="en-US" altLang="zh-CN" b="1" dirty="0"/>
              <a:t>&lt; 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12" y="3224783"/>
            <a:ext cx="1476988" cy="34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805264"/>
            <a:ext cx="1476988" cy="34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45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B050"/>
                </a:solidFill>
              </a:rPr>
              <a:t>Chaining - picture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680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0368"/>
            <a:ext cx="295712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458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B050"/>
                </a:solidFill>
              </a:rPr>
              <a:t>Chaining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17646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Linked list at each table location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table entries are pointers to list heads</a:t>
            </a:r>
          </a:p>
          <a:p>
            <a:endParaRPr lang="en-US" altLang="zh-CN" dirty="0"/>
          </a:p>
          <a:p>
            <a:r>
              <a:rPr lang="en-US" altLang="zh-CN" sz="2600" b="1" dirty="0" smtClean="0"/>
              <a:t>Search(</a:t>
            </a:r>
            <a:r>
              <a:rPr lang="en-US" altLang="zh-CN" sz="2600" b="1" dirty="0" err="1" smtClean="0"/>
              <a:t>T,k</a:t>
            </a:r>
            <a:r>
              <a:rPr lang="en-US" altLang="zh-CN" sz="2600" b="1" dirty="0"/>
              <a:t>) </a:t>
            </a:r>
            <a:r>
              <a:rPr lang="en-US" altLang="zh-CN" sz="2600" dirty="0"/>
              <a:t>- search in the list at </a:t>
            </a:r>
            <a:r>
              <a:rPr lang="en-US" altLang="zh-CN" sz="2600" b="1" dirty="0"/>
              <a:t>T[h(k)]</a:t>
            </a:r>
          </a:p>
          <a:p>
            <a:r>
              <a:rPr lang="en-US" altLang="zh-CN" sz="2600" b="1" dirty="0" smtClean="0"/>
              <a:t>Insert(</a:t>
            </a:r>
            <a:r>
              <a:rPr lang="en-US" altLang="zh-CN" sz="2600" b="1" dirty="0" err="1" smtClean="0"/>
              <a:t>T,x</a:t>
            </a:r>
            <a:r>
              <a:rPr lang="en-US" altLang="zh-CN" sz="2600" b="1" dirty="0"/>
              <a:t>) </a:t>
            </a:r>
            <a:r>
              <a:rPr lang="en-US" altLang="zh-CN" sz="2600" dirty="0"/>
              <a:t>- insert </a:t>
            </a:r>
            <a:r>
              <a:rPr lang="en-US" altLang="zh-CN" sz="2600" b="1" dirty="0"/>
              <a:t>x </a:t>
            </a:r>
            <a:r>
              <a:rPr lang="en-US" altLang="zh-CN" sz="2600" dirty="0"/>
              <a:t>at head of list at </a:t>
            </a:r>
            <a:r>
              <a:rPr lang="en-US" altLang="zh-CN" sz="2600" b="1" dirty="0"/>
              <a:t>T[h(key[x])]</a:t>
            </a:r>
          </a:p>
          <a:p>
            <a:r>
              <a:rPr lang="en-US" altLang="zh-CN" sz="2600" b="1" dirty="0" smtClean="0"/>
              <a:t>Delete(</a:t>
            </a:r>
            <a:r>
              <a:rPr lang="en-US" altLang="zh-CN" sz="2600" b="1" dirty="0" err="1" smtClean="0"/>
              <a:t>T,x</a:t>
            </a:r>
            <a:r>
              <a:rPr lang="en-US" altLang="zh-CN" sz="2600" b="1" dirty="0"/>
              <a:t>) </a:t>
            </a:r>
            <a:r>
              <a:rPr lang="en-US" altLang="zh-CN" sz="2600" dirty="0"/>
              <a:t>- delete </a:t>
            </a:r>
            <a:r>
              <a:rPr lang="en-US" altLang="zh-CN" sz="2600" b="1" dirty="0"/>
              <a:t>x </a:t>
            </a:r>
            <a:r>
              <a:rPr lang="en-US" altLang="zh-CN" sz="2600" dirty="0"/>
              <a:t>from the list at </a:t>
            </a:r>
            <a:r>
              <a:rPr lang="en-US" altLang="zh-CN" sz="2600" b="1" dirty="0"/>
              <a:t>T[h(key[x</a:t>
            </a:r>
            <a:r>
              <a:rPr lang="en-US" altLang="zh-CN" sz="2600" b="1" dirty="0" smtClean="0"/>
              <a:t>])]</a:t>
            </a:r>
          </a:p>
          <a:p>
            <a:endParaRPr lang="en-US" altLang="zh-CN" b="1" dirty="0"/>
          </a:p>
          <a:p>
            <a:pPr marL="0" indent="0">
              <a:buNone/>
            </a:pPr>
            <a:r>
              <a:rPr lang="en-US" altLang="zh-CN" dirty="0"/>
              <a:t>Running Time:</a:t>
            </a:r>
          </a:p>
          <a:p>
            <a:pPr marL="400050" lvl="1" indent="0">
              <a:buNone/>
            </a:pPr>
            <a:r>
              <a:rPr lang="en-US" altLang="zh-CN" b="1" dirty="0"/>
              <a:t>Insert </a:t>
            </a:r>
            <a:r>
              <a:rPr lang="en-US" altLang="zh-CN" dirty="0"/>
              <a:t>- </a:t>
            </a:r>
            <a:r>
              <a:rPr lang="en-US" altLang="zh-CN" b="1" dirty="0"/>
              <a:t>O(1)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589240"/>
            <a:ext cx="8136905" cy="75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299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B050"/>
                </a:solidFill>
              </a:rPr>
              <a:t>Open Addressing (Probing)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9" y="1700808"/>
            <a:ext cx="853315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29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2685821"/>
            <a:ext cx="267464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Heap Insert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45024"/>
            <a:ext cx="51530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952" y="188640"/>
            <a:ext cx="5265480" cy="306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9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Probing </a:t>
            </a:r>
            <a:r>
              <a:rPr lang="en-US" altLang="zh-CN" dirty="0">
                <a:solidFill>
                  <a:srgbClr val="00B050"/>
                </a:solidFill>
              </a:rPr>
              <a:t>Schemes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8937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458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3813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Hash-Insert with Probing </a:t>
            </a:r>
            <a:r>
              <a:rPr lang="en-US" altLang="zh-CN" dirty="0">
                <a:solidFill>
                  <a:srgbClr val="00B050"/>
                </a:solidFill>
              </a:rPr>
              <a:t>Schemes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610896"/>
            <a:ext cx="4629988" cy="426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10896"/>
            <a:ext cx="4445927" cy="373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961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D60093"/>
                </a:solidFill>
              </a:rPr>
              <a:t>Linear Probing</a:t>
            </a:r>
            <a:endParaRPr lang="zh-CN" altLang="en-US" dirty="0">
              <a:solidFill>
                <a:srgbClr val="D60093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40" y="1441320"/>
            <a:ext cx="8400224" cy="453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458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Quadratic Probing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91144"/>
            <a:ext cx="8373579" cy="24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135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B050"/>
                </a:solidFill>
              </a:rPr>
              <a:t>Double Hashing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8352"/>
            <a:ext cx="7704856" cy="495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2480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57958"/>
            <a:ext cx="5904656" cy="25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078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Rules of Thumb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412776"/>
            <a:ext cx="8784976" cy="45259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Separate chaining is simple but wastes space</a:t>
            </a:r>
          </a:p>
          <a:p>
            <a:r>
              <a:rPr lang="en-US" altLang="zh-CN" sz="2400" dirty="0" smtClean="0"/>
              <a:t>Linear </a:t>
            </a:r>
            <a:r>
              <a:rPr lang="en-US" altLang="zh-CN" sz="2400" dirty="0"/>
              <a:t>Probing is fast when tables are sparse</a:t>
            </a:r>
          </a:p>
          <a:p>
            <a:r>
              <a:rPr lang="en-US" altLang="zh-CN" sz="2400" dirty="0" smtClean="0"/>
              <a:t>Double </a:t>
            </a:r>
            <a:r>
              <a:rPr lang="en-US" altLang="zh-CN" sz="2400" dirty="0"/>
              <a:t>hashing is fast but needs careful implementation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996952"/>
            <a:ext cx="646599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078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B050"/>
                </a:solidFill>
              </a:rPr>
              <a:t>Universal Hashing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25033" cy="469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078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Performance of Universal hashing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0229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078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B050"/>
                </a:solidFill>
              </a:rPr>
              <a:t>Handling load by </a:t>
            </a:r>
            <a:r>
              <a:rPr lang="en-US" altLang="zh-CN" dirty="0"/>
              <a:t>Rehashing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99333" cy="409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635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B050"/>
                </a:solidFill>
              </a:rPr>
              <a:t>Rehashing Example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562420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6" y="3284984"/>
            <a:ext cx="686361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63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Hashing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836712"/>
            <a:ext cx="8640960" cy="5832648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Data </a:t>
            </a:r>
            <a:r>
              <a:rPr lang="en-US" altLang="zh-CN" dirty="0"/>
              <a:t>structures we have considered</a:t>
            </a:r>
          </a:p>
          <a:p>
            <a:pPr lvl="1"/>
            <a:r>
              <a:rPr lang="en-US" altLang="zh-CN" dirty="0" smtClean="0"/>
              <a:t>Use </a:t>
            </a:r>
            <a:r>
              <a:rPr lang="en-US" altLang="zh-CN" dirty="0"/>
              <a:t>comparisons to find items</a:t>
            </a:r>
          </a:p>
          <a:p>
            <a:pPr lvl="1"/>
            <a:r>
              <a:rPr lang="en-US" altLang="zh-CN" dirty="0" smtClean="0"/>
              <a:t>Good </a:t>
            </a:r>
            <a:r>
              <a:rPr lang="en-US" altLang="zh-CN" dirty="0"/>
              <a:t>behavior is </a:t>
            </a:r>
            <a:r>
              <a:rPr lang="en-US" altLang="zh-CN" b="1" dirty="0" smtClean="0"/>
              <a:t>O</a:t>
            </a:r>
            <a:r>
              <a:rPr lang="en-US" altLang="zh-CN" dirty="0" smtClean="0"/>
              <a:t>(log </a:t>
            </a:r>
            <a:r>
              <a:rPr lang="en-US" altLang="zh-CN" dirty="0"/>
              <a:t>n) for search and insert</a:t>
            </a:r>
          </a:p>
          <a:p>
            <a:pPr lvl="1"/>
            <a:r>
              <a:rPr lang="en-US" altLang="zh-CN" dirty="0" smtClean="0">
                <a:solidFill>
                  <a:srgbClr val="D60093"/>
                </a:solidFill>
              </a:rPr>
              <a:t>log(100</a:t>
            </a:r>
            <a:r>
              <a:rPr lang="en-US" altLang="zh-CN" dirty="0">
                <a:solidFill>
                  <a:srgbClr val="D60093"/>
                </a:solidFill>
              </a:rPr>
              <a:t>)=6.6 and log(100,000)=</a:t>
            </a:r>
            <a:r>
              <a:rPr lang="en-US" altLang="zh-CN" dirty="0" smtClean="0">
                <a:solidFill>
                  <a:srgbClr val="D60093"/>
                </a:solidFill>
              </a:rPr>
              <a:t>16.6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 smtClean="0"/>
              <a:t>Hash </a:t>
            </a:r>
            <a:r>
              <a:rPr lang="en-US" altLang="zh-CN" dirty="0"/>
              <a:t>tables</a:t>
            </a:r>
          </a:p>
          <a:p>
            <a:pPr lvl="1"/>
            <a:r>
              <a:rPr lang="en-US" altLang="zh-CN" dirty="0" smtClean="0"/>
              <a:t>Support </a:t>
            </a:r>
            <a:r>
              <a:rPr lang="en-US" altLang="zh-CN" dirty="0"/>
              <a:t>only </a:t>
            </a:r>
            <a:r>
              <a:rPr lang="en-US" altLang="zh-CN" dirty="0">
                <a:solidFill>
                  <a:srgbClr val="FF0000"/>
                </a:solidFill>
              </a:rPr>
              <a:t>search</a:t>
            </a:r>
            <a:r>
              <a:rPr lang="en-US" altLang="zh-CN" dirty="0"/>
              <a:t>, </a:t>
            </a:r>
            <a:r>
              <a:rPr lang="en-US" altLang="zh-CN" dirty="0">
                <a:solidFill>
                  <a:srgbClr val="FF0000"/>
                </a:solidFill>
              </a:rPr>
              <a:t>insert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FF0000"/>
                </a:solidFill>
              </a:rPr>
              <a:t>delete</a:t>
            </a:r>
          </a:p>
          <a:p>
            <a:pPr lvl="1"/>
            <a:r>
              <a:rPr lang="en-US" altLang="zh-CN" dirty="0" smtClean="0"/>
              <a:t>Designed </a:t>
            </a:r>
            <a:r>
              <a:rPr lang="en-US" altLang="zh-CN" dirty="0"/>
              <a:t>for </a:t>
            </a:r>
            <a:r>
              <a:rPr lang="en-US" altLang="zh-CN" b="1" dirty="0"/>
              <a:t>O</a:t>
            </a:r>
            <a:r>
              <a:rPr lang="en-US" altLang="zh-CN" dirty="0"/>
              <a:t>(1) behavior on each operation.</a:t>
            </a:r>
          </a:p>
          <a:p>
            <a:pPr lvl="1"/>
            <a:r>
              <a:rPr lang="en-US" altLang="zh-CN" dirty="0" smtClean="0"/>
              <a:t>Efficient </a:t>
            </a:r>
            <a:r>
              <a:rPr lang="en-US" altLang="zh-CN" dirty="0"/>
              <a:t>use of space: roughly the number </a:t>
            </a:r>
            <a:r>
              <a:rPr lang="en-US" altLang="zh-CN" dirty="0" smtClean="0"/>
              <a:t>of items </a:t>
            </a:r>
            <a:r>
              <a:rPr lang="en-US" altLang="zh-CN" dirty="0"/>
              <a:t>handled.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2978034" cy="176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646" y="2852936"/>
            <a:ext cx="3022514" cy="176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2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Rehashing Intuition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Starting with table of size 2, double when load </a:t>
            </a:r>
            <a:r>
              <a:rPr lang="en-US" altLang="zh-CN" dirty="0" smtClean="0"/>
              <a:t>factor exceeds </a:t>
            </a:r>
            <a:r>
              <a:rPr lang="en-US" altLang="zh-CN" dirty="0"/>
              <a:t>1: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30</a:t>
            </a:fld>
            <a:endParaRPr lang="zh-CN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951212"/>
            <a:ext cx="8360189" cy="332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635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Amortized Analysis of Rehashing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31</a:t>
            </a:fld>
            <a:endParaRPr lang="zh-CN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861844" cy="301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635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Homework 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Hw04-GuiQtScribble</a:t>
            </a:r>
            <a:endParaRPr lang="en-US" altLang="zh-CN" dirty="0" smtClean="0"/>
          </a:p>
          <a:p>
            <a:r>
              <a:rPr lang="en-US" altLang="zh-CN" dirty="0" smtClean="0"/>
              <a:t>Deadline</a:t>
            </a:r>
            <a:r>
              <a:rPr lang="en-US" altLang="zh-CN" dirty="0"/>
              <a:t>: </a:t>
            </a:r>
            <a:r>
              <a:rPr lang="en-US" altLang="zh-CN" dirty="0" smtClean="0"/>
              <a:t>22:00</a:t>
            </a:r>
            <a:r>
              <a:rPr lang="en-US" altLang="zh-CN" smtClean="0"/>
              <a:t>, </a:t>
            </a:r>
            <a:r>
              <a:rPr lang="en-US" altLang="zh-CN" smtClean="0">
                <a:solidFill>
                  <a:schemeClr val="hlink"/>
                </a:solidFill>
              </a:rPr>
              <a:t>Oct. </a:t>
            </a:r>
            <a:r>
              <a:rPr lang="en-US" altLang="zh-CN" dirty="0" smtClean="0">
                <a:solidFill>
                  <a:schemeClr val="hlink"/>
                </a:solidFill>
              </a:rPr>
              <a:t>?</a:t>
            </a:r>
            <a:r>
              <a:rPr lang="en-US" altLang="zh-CN" dirty="0" smtClean="0"/>
              <a:t>, 2011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6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B050"/>
                </a:solidFill>
              </a:rPr>
              <a:t>Dictionary ADT</a:t>
            </a:r>
            <a:endParaRPr lang="zh-CN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CN" b="1" dirty="0" smtClean="0">
                    <a:solidFill>
                      <a:srgbClr val="00B050"/>
                    </a:solidFill>
                  </a:rPr>
                  <a:t>U</a:t>
                </a:r>
                <a:r>
                  <a:rPr lang="en-US" altLang="zh-CN" b="1" dirty="0" smtClean="0"/>
                  <a:t> </a:t>
                </a:r>
                <a:r>
                  <a:rPr lang="en-US" altLang="zh-CN" dirty="0"/>
                  <a:t>= Universe of possible keys</a:t>
                </a:r>
              </a:p>
              <a:p>
                <a:r>
                  <a:rPr lang="en-US" altLang="zh-CN" b="1" dirty="0" smtClean="0">
                    <a:solidFill>
                      <a:srgbClr val="00B050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⊑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b="1" dirty="0"/>
                  <a:t>U </a:t>
                </a:r>
                <a:r>
                  <a:rPr lang="en-US" altLang="zh-CN" dirty="0"/>
                  <a:t>- Set of keys actually </a:t>
                </a:r>
                <a:r>
                  <a:rPr lang="en-US" altLang="zh-CN" dirty="0" smtClean="0"/>
                  <a:t>handled</a:t>
                </a:r>
              </a:p>
              <a:p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Operations: </a:t>
                </a:r>
                <a:r>
                  <a:rPr lang="en-US" altLang="zh-CN" b="1" dirty="0"/>
                  <a:t>-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Search(key)</a:t>
                </a:r>
              </a:p>
              <a:p>
                <a:pPr marL="0" indent="0">
                  <a:buNone/>
                </a:pPr>
                <a:r>
                  <a:rPr lang="en-US" altLang="zh-CN" b="1" dirty="0" smtClean="0"/>
                  <a:t>             -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Insert(x)</a:t>
                </a:r>
              </a:p>
              <a:p>
                <a:pPr marL="0" indent="0">
                  <a:buNone/>
                </a:pPr>
                <a:r>
                  <a:rPr lang="en-US" altLang="zh-CN" b="1" dirty="0" smtClean="0"/>
                  <a:t>             -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Delete(x</a:t>
                </a:r>
                <a:r>
                  <a:rPr lang="en-US" altLang="zh-CN" b="1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altLang="zh-CN" b="1" dirty="0">
                  <a:solidFill>
                    <a:srgbClr val="FF0000"/>
                  </a:solidFill>
                </a:endParaRPr>
              </a:p>
              <a:p>
                <a:r>
                  <a:rPr lang="en-US" altLang="zh-CN" dirty="0"/>
                  <a:t>Possible implementations: Linked list, BST, </a:t>
                </a:r>
                <a:r>
                  <a:rPr lang="en-US" altLang="zh-CN" dirty="0" smtClean="0"/>
                  <a:t>Array,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Hash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table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r="-1259" b="-21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07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B050"/>
                </a:solidFill>
              </a:rPr>
              <a:t>Terminology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7920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794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Linked List </a:t>
            </a:r>
            <a:r>
              <a:rPr lang="en-US" altLang="zh-CN" dirty="0">
                <a:solidFill>
                  <a:srgbClr val="00B050"/>
                </a:solidFill>
              </a:rPr>
              <a:t>implementation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40" y="1263014"/>
            <a:ext cx="8282108" cy="511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79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Array </a:t>
            </a:r>
            <a:r>
              <a:rPr lang="en-US" altLang="zh-CN" dirty="0">
                <a:solidFill>
                  <a:srgbClr val="00B050"/>
                </a:solidFill>
              </a:rPr>
              <a:t>implementation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6020"/>
            <a:ext cx="7920880" cy="510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794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Array implementation - picture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7438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794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B050"/>
                </a:solidFill>
              </a:rPr>
              <a:t>Hash Tables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5607-17A1-4E4D-AFB5-E4A973756996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8462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794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jjcao">
      <a:dk1>
        <a:srgbClr val="D60093"/>
      </a:dk1>
      <a:lt1>
        <a:srgbClr val="FFFFFF"/>
      </a:lt1>
      <a:dk2>
        <a:srgbClr val="002060"/>
      </a:dk2>
      <a:lt2>
        <a:srgbClr val="FFFF00"/>
      </a:lt2>
      <a:accent1>
        <a:srgbClr val="002060"/>
      </a:accent1>
      <a:accent2>
        <a:srgbClr val="0042C7"/>
      </a:accent2>
      <a:accent3>
        <a:srgbClr val="0070C0"/>
      </a:accent3>
      <a:accent4>
        <a:srgbClr val="002060"/>
      </a:accent4>
      <a:accent5>
        <a:srgbClr val="002060"/>
      </a:accent5>
      <a:accent6>
        <a:srgbClr val="002060"/>
      </a:accent6>
      <a:hlink>
        <a:srgbClr val="FFDE66"/>
      </a:hlink>
      <a:folHlink>
        <a:srgbClr val="D490C5"/>
      </a:folHlink>
    </a:clrScheme>
    <a:fontScheme name="jjcao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</TotalTime>
  <Words>549</Words>
  <Application>Microsoft Office PowerPoint</Application>
  <PresentationFormat>全屏显示(4:3)</PresentationFormat>
  <Paragraphs>136</Paragraphs>
  <Slides>32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主题​​</vt:lpstr>
      <vt:lpstr>Data Structure &amp; Algorithm</vt:lpstr>
      <vt:lpstr>Heap Insert</vt:lpstr>
      <vt:lpstr>Hashing</vt:lpstr>
      <vt:lpstr>Dictionary ADT</vt:lpstr>
      <vt:lpstr>Terminology</vt:lpstr>
      <vt:lpstr>Linked List implementation</vt:lpstr>
      <vt:lpstr>Array implementation</vt:lpstr>
      <vt:lpstr>Array implementation - picture</vt:lpstr>
      <vt:lpstr>Hash Tables</vt:lpstr>
      <vt:lpstr>Hashing - picture</vt:lpstr>
      <vt:lpstr>Collisions</vt:lpstr>
      <vt:lpstr>Choosing a Hash Function</vt:lpstr>
      <vt:lpstr>Perfect Hashing</vt:lpstr>
      <vt:lpstr>Division Method - the mod Hash function</vt:lpstr>
      <vt:lpstr>Hashing Strings</vt:lpstr>
      <vt:lpstr>Resolving Collisions</vt:lpstr>
      <vt:lpstr>Chaining - picture</vt:lpstr>
      <vt:lpstr>Chaining</vt:lpstr>
      <vt:lpstr>Open Addressing (Probing)</vt:lpstr>
      <vt:lpstr>Probing Schemes</vt:lpstr>
      <vt:lpstr>Hash-Insert with Probing Schemes</vt:lpstr>
      <vt:lpstr>Linear Probing</vt:lpstr>
      <vt:lpstr>Quadratic Probing</vt:lpstr>
      <vt:lpstr>Double Hashing</vt:lpstr>
      <vt:lpstr>Rules of Thumb</vt:lpstr>
      <vt:lpstr>Universal Hashing</vt:lpstr>
      <vt:lpstr>Performance of Universal hashing</vt:lpstr>
      <vt:lpstr>Handling load by Rehashing</vt:lpstr>
      <vt:lpstr>Rehashing Example</vt:lpstr>
      <vt:lpstr>Rehashing Intuition</vt:lpstr>
      <vt:lpstr>Amortized Analysis of Rehashing</vt:lpstr>
      <vt:lpstr>Homework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 &amp; C++</dc:title>
  <dc:creator>jjcao</dc:creator>
  <cp:lastModifiedBy>jjcao</cp:lastModifiedBy>
  <cp:revision>318</cp:revision>
  <dcterms:created xsi:type="dcterms:W3CDTF">2011-05-06T08:43:00Z</dcterms:created>
  <dcterms:modified xsi:type="dcterms:W3CDTF">2011-09-27T05:53:19Z</dcterms:modified>
</cp:coreProperties>
</file>