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sldIdLst>
    <p:sldId id="256" r:id="rId2"/>
    <p:sldId id="283" r:id="rId3"/>
    <p:sldId id="281" r:id="rId4"/>
    <p:sldId id="288" r:id="rId5"/>
    <p:sldId id="262" r:id="rId6"/>
    <p:sldId id="282" r:id="rId7"/>
    <p:sldId id="284" r:id="rId8"/>
    <p:sldId id="285" r:id="rId9"/>
    <p:sldId id="263" r:id="rId10"/>
    <p:sldId id="264" r:id="rId11"/>
    <p:sldId id="265" r:id="rId12"/>
    <p:sldId id="266" r:id="rId13"/>
    <p:sldId id="267" r:id="rId14"/>
    <p:sldId id="268" r:id="rId15"/>
    <p:sldId id="286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9" r:id="rId25"/>
    <p:sldId id="290" r:id="rId26"/>
    <p:sldId id="294" r:id="rId27"/>
    <p:sldId id="295" r:id="rId28"/>
    <p:sldId id="296" r:id="rId29"/>
    <p:sldId id="297" r:id="rId30"/>
    <p:sldId id="293" r:id="rId31"/>
    <p:sldId id="292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5" r:id="rId48"/>
    <p:sldId id="313" r:id="rId49"/>
    <p:sldId id="314" r:id="rId50"/>
    <p:sldId id="291" r:id="rId5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7BF3367-73B2-41C2-A241-5E84CFBB7967}">
          <p14:sldIdLst>
            <p14:sldId id="256"/>
          </p14:sldIdLst>
        </p14:section>
        <p14:section name="introduction" id="{27167BE4-6CDD-4105-B883-B5A4A14121C9}">
          <p14:sldIdLst>
            <p14:sldId id="283"/>
            <p14:sldId id="281"/>
            <p14:sldId id="288"/>
            <p14:sldId id="262"/>
            <p14:sldId id="282"/>
            <p14:sldId id="284"/>
            <p14:sldId id="285"/>
            <p14:sldId id="263"/>
            <p14:sldId id="264"/>
            <p14:sldId id="265"/>
            <p14:sldId id="266"/>
            <p14:sldId id="267"/>
          </p14:sldIdLst>
        </p14:section>
        <p14:section name="Dijkstra" id="{5EEFDB9E-7967-4E55-804F-11A651BBABCF}">
          <p14:sldIdLst>
            <p14:sldId id="268"/>
            <p14:sldId id="286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89"/>
            <p14:sldId id="290"/>
          </p14:sldIdLst>
        </p14:section>
        <p14:section name="Acylic networks" id="{A0B2721F-8A5A-4B13-BDFB-8EFF9E2A20D5}">
          <p14:sldIdLst>
            <p14:sldId id="294"/>
            <p14:sldId id="295"/>
            <p14:sldId id="296"/>
            <p14:sldId id="297"/>
            <p14:sldId id="293"/>
            <p14:sldId id="292"/>
            <p14:sldId id="298"/>
            <p14:sldId id="299"/>
            <p14:sldId id="300"/>
            <p14:sldId id="301"/>
          </p14:sldIdLst>
        </p14:section>
        <p14:section name="negative weights" id="{4DB98F8E-879C-4CAF-BF53-DC4B6DBEB9CC}">
          <p14:sldIdLst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5"/>
            <p14:sldId id="313"/>
            <p14:sldId id="314"/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000099"/>
    <a:srgbClr val="00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78" autoAdjust="0"/>
  </p:normalViewPr>
  <p:slideViewPr>
    <p:cSldViewPr>
      <p:cViewPr varScale="1">
        <p:scale>
          <a:sx n="82" d="100"/>
          <a:sy n="82" d="100"/>
        </p:scale>
        <p:origin x="-90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43E8A-B74F-4446-A70D-6F169A00921A}" type="datetimeFigureOut">
              <a:rPr lang="zh-CN" altLang="en-US" smtClean="0"/>
              <a:t>2011/10/24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1D1C2-F24F-4AFF-A2A9-8A95893DAB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60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1D1C2-F24F-4AFF-A2A9-8A95893DAB7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199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1D1C2-F24F-4AFF-A2A9-8A95893DAB7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231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1D1C2-F24F-4AFF-A2A9-8A95893DAB73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426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Another</a:t>
            </a:r>
            <a:r>
              <a:rPr lang="en-US" altLang="zh-CN" baseline="0" dirty="0" smtClean="0"/>
              <a:t> “for” to check negative cycle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1D1C2-F24F-4AFF-A2A9-8A95893DAB73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528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1D1C2-F24F-4AFF-A2A9-8A95893DAB73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64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5E5B-A3C7-4539-8143-894B8F864F28}" type="datetime1">
              <a:rPr lang="zh-CN" altLang="en-US" smtClean="0"/>
              <a:t>2011/10/24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74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B984-DAD3-4D39-9534-BBF731443225}" type="datetime1">
              <a:rPr lang="zh-CN" altLang="en-US" smtClean="0"/>
              <a:t>2011/10/24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77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9A32-FB41-4B76-8464-CA559312AE09}" type="datetime1">
              <a:rPr lang="zh-CN" altLang="en-US" smtClean="0"/>
              <a:t>2011/10/24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75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DB5C-F66A-42E9-A67D-F0845C501396}" type="datetime1">
              <a:rPr lang="zh-CN" altLang="en-US" smtClean="0"/>
              <a:t>2011/10/24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40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1318-5C41-4C3F-9199-D7C732AAA2EE}" type="datetime1">
              <a:rPr lang="zh-CN" altLang="en-US" smtClean="0"/>
              <a:t>2011/10/24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85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A20E-590A-4A11-BABD-3DBBDED1C231}" type="datetime1">
              <a:rPr lang="zh-CN" altLang="en-US" smtClean="0"/>
              <a:t>2011/10/24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49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B599-D7A6-4253-A771-993852DD48C1}" type="datetime1">
              <a:rPr lang="zh-CN" altLang="en-US" smtClean="0"/>
              <a:t>2011/10/24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17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CB16-CE72-481A-8E6C-2221B109FE15}" type="datetime1">
              <a:rPr lang="zh-CN" altLang="en-US" smtClean="0"/>
              <a:t>2011/10/24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59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CF8B-3CA1-4A2D-B848-A5936D5FA0A5}" type="datetime1">
              <a:rPr lang="zh-CN" altLang="en-US" smtClean="0"/>
              <a:t>2011/10/24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04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283B-3DE8-4C42-9C55-EE20C332C7D5}" type="datetime1">
              <a:rPr lang="zh-CN" altLang="en-US" smtClean="0"/>
              <a:t>2011/10/24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48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0E07-7A53-4881-A399-823317BECC0A}" type="datetime1">
              <a:rPr lang="zh-CN" altLang="en-US" smtClean="0"/>
              <a:t>2011/10/24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04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5ADDAD50-B541-446D-9802-4D1C100BD2F0}" type="datetime1">
              <a:rPr lang="zh-CN" altLang="en-US" smtClean="0"/>
              <a:t>2011/10/24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791854A4-FC01-4148-8A20-06CA6807176C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859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D60093"/>
                </a:solidFill>
              </a:rPr>
              <a:t>Data Structure &amp; Algorithm</a:t>
            </a:r>
            <a:endParaRPr lang="zh-CN" altLang="en-US" dirty="0">
              <a:solidFill>
                <a:srgbClr val="D60093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344816" cy="17526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12 – Shortest Path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JJCAO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644008" y="6519827"/>
            <a:ext cx="43829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accent6"/>
                </a:solidFill>
              </a:rPr>
              <a:t>Steal some from Prof. </a:t>
            </a:r>
            <a:r>
              <a:rPr lang="en-US" altLang="zh-CN" sz="1200" dirty="0" err="1">
                <a:solidFill>
                  <a:schemeClr val="accent6"/>
                </a:solidFill>
              </a:rPr>
              <a:t>Yoram</a:t>
            </a:r>
            <a:r>
              <a:rPr lang="en-US" altLang="zh-CN" sz="1200" dirty="0">
                <a:solidFill>
                  <a:schemeClr val="accent6"/>
                </a:solidFill>
              </a:rPr>
              <a:t> </a:t>
            </a:r>
            <a:r>
              <a:rPr lang="en-US" altLang="zh-CN" sz="1200" dirty="0" smtClean="0">
                <a:solidFill>
                  <a:schemeClr val="accent6"/>
                </a:solidFill>
              </a:rPr>
              <a:t>Moses </a:t>
            </a:r>
            <a:r>
              <a:rPr lang="en-US" altLang="zh-CN" sz="1200" dirty="0">
                <a:solidFill>
                  <a:schemeClr val="accent6"/>
                </a:solidFill>
              </a:rPr>
              <a:t>&amp; </a:t>
            </a:r>
            <a:r>
              <a:rPr lang="en-US" altLang="zh-CN" sz="1200" dirty="0" smtClean="0">
                <a:solidFill>
                  <a:schemeClr val="accent6"/>
                </a:solidFill>
              </a:rPr>
              <a:t>Princeton </a:t>
            </a:r>
            <a:r>
              <a:rPr lang="en-US" altLang="zh-CN" sz="1200" dirty="0">
                <a:solidFill>
                  <a:schemeClr val="accent6"/>
                </a:solidFill>
              </a:rPr>
              <a:t>COS 226 </a:t>
            </a:r>
            <a:endParaRPr lang="zh-CN" altLang="en-US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2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BFS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u="sng" dirty="0">
                <a:solidFill>
                  <a:srgbClr val="FF0000"/>
                </a:solidFill>
              </a:rPr>
              <a:t>Lemma: </a:t>
            </a:r>
            <a:r>
              <a:rPr lang="en-US" altLang="zh-CN" sz="2800" dirty="0"/>
              <a:t>At the end of </a:t>
            </a:r>
            <a:r>
              <a:rPr lang="en-US" altLang="zh-CN" sz="2800" b="1" dirty="0"/>
              <a:t>BSF(G,</a:t>
            </a:r>
            <a:r>
              <a:rPr lang="en-US" altLang="zh-CN" sz="2800" b="1" dirty="0">
                <a:solidFill>
                  <a:srgbClr val="FF0000"/>
                </a:solidFill>
              </a:rPr>
              <a:t>s</a:t>
            </a:r>
            <a:r>
              <a:rPr lang="en-US" altLang="zh-CN" sz="2800" b="1" dirty="0"/>
              <a:t>): d[v] = </a:t>
            </a:r>
            <a:r>
              <a:rPr lang="en-US" altLang="zh-CN" sz="2800" dirty="0"/>
              <a:t>δ</a:t>
            </a:r>
            <a:r>
              <a:rPr lang="en-US" altLang="zh-CN" sz="2800" b="1" dirty="0"/>
              <a:t>(</a:t>
            </a:r>
            <a:r>
              <a:rPr lang="en-US" altLang="zh-CN" sz="2800" b="1" dirty="0" err="1">
                <a:solidFill>
                  <a:srgbClr val="FF0000"/>
                </a:solidFill>
              </a:rPr>
              <a:t>s</a:t>
            </a:r>
            <a:r>
              <a:rPr lang="en-US" altLang="zh-CN" sz="2800" b="1" dirty="0" err="1"/>
              <a:t>,v</a:t>
            </a:r>
            <a:r>
              <a:rPr lang="en-US" altLang="zh-CN" sz="2800" b="1" dirty="0"/>
              <a:t>)</a:t>
            </a:r>
          </a:p>
          <a:p>
            <a:pPr marL="0" indent="0">
              <a:buNone/>
            </a:pPr>
            <a:r>
              <a:rPr lang="en-US" altLang="zh-CN" sz="2800" u="sng" dirty="0">
                <a:solidFill>
                  <a:srgbClr val="FF0000"/>
                </a:solidFill>
              </a:rPr>
              <a:t>Proof sketch:</a:t>
            </a:r>
          </a:p>
          <a:p>
            <a:pPr marL="0" indent="0">
              <a:buNone/>
            </a:pPr>
            <a:r>
              <a:rPr lang="en-US" altLang="zh-CN" sz="2800" dirty="0"/>
              <a:t>By induction on </a:t>
            </a:r>
            <a:r>
              <a:rPr lang="en-US" altLang="zh-CN" sz="2800" b="1" dirty="0"/>
              <a:t>k = </a:t>
            </a:r>
            <a:r>
              <a:rPr lang="en-US" altLang="zh-CN" sz="2800" dirty="0"/>
              <a:t>δ</a:t>
            </a:r>
            <a:r>
              <a:rPr lang="en-US" altLang="zh-CN" sz="2800" b="1" dirty="0"/>
              <a:t>(</a:t>
            </a:r>
            <a:r>
              <a:rPr lang="en-US" altLang="zh-CN" sz="2800" b="1" dirty="0" err="1">
                <a:solidFill>
                  <a:srgbClr val="FF0000"/>
                </a:solidFill>
              </a:rPr>
              <a:t>s</a:t>
            </a:r>
            <a:r>
              <a:rPr lang="en-US" altLang="zh-CN" sz="2800" b="1" dirty="0" err="1"/>
              <a:t>,v</a:t>
            </a:r>
            <a:r>
              <a:rPr lang="en-US" altLang="zh-CN" sz="2800" b="1" dirty="0"/>
              <a:t>)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17032"/>
            <a:ext cx="616100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715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Shortest Path Properties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u="sng" dirty="0">
                <a:solidFill>
                  <a:srgbClr val="FF0000"/>
                </a:solidFill>
              </a:rPr>
              <a:t>Lemma:</a:t>
            </a:r>
          </a:p>
          <a:p>
            <a:pPr marL="0" indent="0">
              <a:buNone/>
            </a:pPr>
            <a:r>
              <a:rPr lang="en-US" altLang="zh-CN" sz="2400" b="1" dirty="0"/>
              <a:t>A sub-path of a shortest path is also a shortest path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u="sng" dirty="0" smtClean="0">
                <a:solidFill>
                  <a:srgbClr val="FF0000"/>
                </a:solidFill>
              </a:rPr>
              <a:t>Proof</a:t>
            </a:r>
            <a:r>
              <a:rPr lang="en-US" altLang="zh-CN" sz="2400" u="sng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altLang="zh-CN" sz="2400" dirty="0"/>
              <a:t>By contradiction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95986"/>
            <a:ext cx="6684616" cy="23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715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Shortest Paths Trees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u="sng" dirty="0">
                <a:solidFill>
                  <a:srgbClr val="FF0000"/>
                </a:solidFill>
              </a:rPr>
              <a:t>Note:</a:t>
            </a:r>
          </a:p>
          <a:p>
            <a:pPr marL="0" indent="0">
              <a:buNone/>
            </a:pPr>
            <a:r>
              <a:rPr lang="en-US" altLang="zh-CN" sz="2800" dirty="0"/>
              <a:t>For every node </a:t>
            </a:r>
            <a:r>
              <a:rPr lang="en-US" altLang="zh-CN" sz="2800" b="1" dirty="0">
                <a:solidFill>
                  <a:srgbClr val="FF0000"/>
                </a:solidFill>
              </a:rPr>
              <a:t>s</a:t>
            </a:r>
            <a:r>
              <a:rPr lang="en-US" altLang="zh-CN" sz="2800" b="1" dirty="0"/>
              <a:t> </a:t>
            </a:r>
            <a:r>
              <a:rPr lang="en-US" altLang="zh-CN" sz="2800" dirty="0"/>
              <a:t>we can find a tree of shortest paths</a:t>
            </a:r>
          </a:p>
          <a:p>
            <a:pPr marL="0" indent="0">
              <a:buNone/>
            </a:pPr>
            <a:r>
              <a:rPr lang="en-US" altLang="zh-CN" sz="2800" dirty="0"/>
              <a:t>rooted at </a:t>
            </a:r>
            <a:r>
              <a:rPr lang="en-US" altLang="zh-CN" sz="2800" b="1" dirty="0">
                <a:solidFill>
                  <a:srgbClr val="FF0000"/>
                </a:solidFill>
              </a:rPr>
              <a:t>s</a:t>
            </a:r>
            <a:r>
              <a:rPr lang="en-US" altLang="zh-CN" sz="2800" b="1" dirty="0"/>
              <a:t> (</a:t>
            </a:r>
            <a:r>
              <a:rPr lang="en-US" altLang="zh-CN" sz="2800" dirty="0"/>
              <a:t>e.g. the BFS tree)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95102"/>
            <a:ext cx="4251092" cy="294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715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Single-source Shortest Paths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Edge weighted, directed graph</a:t>
            </a:r>
          </a:p>
          <a:p>
            <a:r>
              <a:rPr lang="en-US" altLang="zh-CN" dirty="0" smtClean="0"/>
              <a:t>From </a:t>
            </a:r>
            <a:r>
              <a:rPr lang="en-US" altLang="zh-CN" dirty="0"/>
              <a:t>Source </a:t>
            </a:r>
            <a:r>
              <a:rPr lang="en-US" altLang="zh-CN" b="1" dirty="0"/>
              <a:t>s </a:t>
            </a:r>
            <a:r>
              <a:rPr lang="en-US" altLang="zh-CN" dirty="0"/>
              <a:t>to all other vertices</a:t>
            </a:r>
          </a:p>
          <a:p>
            <a:r>
              <a:rPr lang="en-US" altLang="zh-CN" dirty="0" smtClean="0"/>
              <a:t>Assume </a:t>
            </a:r>
            <a:r>
              <a:rPr lang="en-US" altLang="zh-CN" dirty="0"/>
              <a:t>Non-negative weights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55188"/>
            <a:ext cx="4464401" cy="307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715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SSSP – </a:t>
            </a:r>
            <a:r>
              <a:rPr lang="en-US" altLang="zh-CN" dirty="0" err="1">
                <a:solidFill>
                  <a:srgbClr val="FF0000"/>
                </a:solidFill>
              </a:rPr>
              <a:t>Dijkstra</a:t>
            </a:r>
            <a:r>
              <a:rPr lang="en-US" altLang="zh-CN" dirty="0" err="1"/>
              <a:t>’s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chemeClr val="accent5"/>
                </a:solidFill>
              </a:rPr>
              <a:t>algorithm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u="sng" dirty="0">
                <a:solidFill>
                  <a:srgbClr val="FF0000"/>
                </a:solidFill>
              </a:rPr>
              <a:t>Input: </a:t>
            </a:r>
            <a:r>
              <a:rPr lang="en-US" altLang="zh-CN" sz="2800" dirty="0"/>
              <a:t>a directed graph </a:t>
            </a:r>
            <a:r>
              <a:rPr lang="en-US" altLang="zh-CN" sz="2800" b="1" dirty="0" smtClean="0"/>
              <a:t>G</a:t>
            </a:r>
            <a:r>
              <a:rPr lang="en-US" altLang="zh-CN" sz="2800" dirty="0" smtClean="0"/>
              <a:t>, </a:t>
            </a:r>
            <a:br>
              <a:rPr lang="en-US" altLang="zh-CN" sz="2800" dirty="0" smtClean="0"/>
            </a:br>
            <a:r>
              <a:rPr lang="en-US" altLang="zh-CN" sz="2800" dirty="0" smtClean="0"/>
              <a:t>	with </a:t>
            </a:r>
            <a:r>
              <a:rPr lang="en-US" altLang="zh-CN" sz="2800" dirty="0">
                <a:solidFill>
                  <a:srgbClr val="FF0000"/>
                </a:solidFill>
              </a:rPr>
              <a:t>non-negative</a:t>
            </a:r>
            <a:r>
              <a:rPr lang="en-US" altLang="zh-CN" sz="2800" dirty="0"/>
              <a:t> edge </a:t>
            </a:r>
            <a:r>
              <a:rPr lang="en-US" altLang="zh-CN" sz="2800" dirty="0" smtClean="0"/>
              <a:t>weights, </a:t>
            </a:r>
            <a:br>
              <a:rPr lang="en-US" altLang="zh-CN" sz="2800" dirty="0" smtClean="0"/>
            </a:br>
            <a:r>
              <a:rPr lang="en-US" altLang="zh-CN" sz="2800" dirty="0" smtClean="0"/>
              <a:t>	a </a:t>
            </a:r>
            <a:r>
              <a:rPr lang="en-US" altLang="zh-CN" sz="2800" dirty="0"/>
              <a:t>specific source vertex - </a:t>
            </a:r>
            <a:r>
              <a:rPr lang="en-US" altLang="zh-CN" sz="2800" b="1" dirty="0">
                <a:solidFill>
                  <a:srgbClr val="FF0000"/>
                </a:solidFill>
              </a:rPr>
              <a:t>s</a:t>
            </a:r>
            <a:r>
              <a:rPr lang="en-US" altLang="zh-CN" sz="2800" b="1" dirty="0"/>
              <a:t> </a:t>
            </a:r>
            <a:r>
              <a:rPr lang="en-US" altLang="zh-CN" sz="2800" dirty="0"/>
              <a:t>in </a:t>
            </a:r>
            <a:r>
              <a:rPr lang="en-US" altLang="zh-CN" sz="2800" b="1" dirty="0"/>
              <a:t>V[G</a:t>
            </a:r>
            <a:r>
              <a:rPr lang="en-US" altLang="zh-CN" sz="2800" b="1" dirty="0" smtClean="0"/>
              <a:t>]</a:t>
            </a:r>
          </a:p>
          <a:p>
            <a:pPr marL="0" indent="0">
              <a:buNone/>
            </a:pPr>
            <a:endParaRPr lang="en-US" altLang="zh-CN" sz="2800" b="1" dirty="0"/>
          </a:p>
          <a:p>
            <a:pPr marL="0" indent="0">
              <a:buNone/>
            </a:pPr>
            <a:r>
              <a:rPr lang="en-US" altLang="zh-CN" sz="2800" u="sng" dirty="0">
                <a:solidFill>
                  <a:srgbClr val="FF0000"/>
                </a:solidFill>
              </a:rPr>
              <a:t>Idea: </a:t>
            </a:r>
            <a:r>
              <a:rPr lang="en-US" altLang="zh-CN" sz="2800" dirty="0"/>
              <a:t>a shortest path between two </a:t>
            </a:r>
            <a:r>
              <a:rPr lang="en-US" altLang="zh-CN" sz="2800" dirty="0" smtClean="0"/>
              <a:t>vertices</a:t>
            </a:r>
            <a:br>
              <a:rPr lang="en-US" altLang="zh-CN" sz="2800" dirty="0" smtClean="0"/>
            </a:br>
            <a:r>
              <a:rPr lang="en-US" altLang="zh-CN" sz="2800" dirty="0" smtClean="0"/>
              <a:t>	contains </a:t>
            </a:r>
            <a:r>
              <a:rPr lang="en-US" altLang="zh-CN" sz="2800" dirty="0"/>
              <a:t>other shortest </a:t>
            </a:r>
            <a:r>
              <a:rPr lang="en-US" altLang="zh-CN" sz="2800" dirty="0" smtClean="0"/>
              <a:t>paths</a:t>
            </a:r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r>
              <a:rPr lang="en-US" altLang="zh-CN" sz="2800" u="sng" dirty="0">
                <a:solidFill>
                  <a:srgbClr val="FF0000"/>
                </a:solidFill>
              </a:rPr>
              <a:t>Greedy </a:t>
            </a:r>
            <a:r>
              <a:rPr lang="en-US" altLang="zh-CN" sz="2800" u="sng" dirty="0" smtClean="0">
                <a:solidFill>
                  <a:srgbClr val="FF0000"/>
                </a:solidFill>
              </a:rPr>
              <a:t>approach:</a:t>
            </a:r>
            <a:br>
              <a:rPr lang="en-US" altLang="zh-CN" sz="2800" u="sng" dirty="0" smtClean="0">
                <a:solidFill>
                  <a:srgbClr val="FF0000"/>
                </a:solidFill>
              </a:rPr>
            </a:br>
            <a:r>
              <a:rPr lang="en-US" altLang="zh-CN" sz="2800" dirty="0" smtClean="0">
                <a:solidFill>
                  <a:srgbClr val="FF0000"/>
                </a:solidFill>
              </a:rPr>
              <a:t>	</a:t>
            </a:r>
            <a:r>
              <a:rPr lang="en-US" altLang="zh-CN" sz="2800" dirty="0" smtClean="0"/>
              <a:t>at </a:t>
            </a:r>
            <a:r>
              <a:rPr lang="en-US" altLang="zh-CN" sz="2800" dirty="0"/>
              <a:t>each step find the closest remaining </a:t>
            </a:r>
            <a:r>
              <a:rPr lang="en-US" altLang="zh-CN" sz="2800" dirty="0" smtClean="0"/>
              <a:t>vertex (closest </a:t>
            </a:r>
            <a:r>
              <a:rPr lang="en-US" altLang="zh-CN" sz="2800" dirty="0"/>
              <a:t>to the source </a:t>
            </a:r>
            <a:r>
              <a:rPr lang="en-US" altLang="zh-CN" sz="2800" b="1" dirty="0"/>
              <a:t>s</a:t>
            </a:r>
            <a:r>
              <a:rPr lang="en-US" altLang="zh-CN" sz="2800" dirty="0"/>
              <a:t>)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419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Idea of </a:t>
            </a:r>
            <a:r>
              <a:rPr lang="en-US" altLang="zh-CN" dirty="0" err="1" smtClean="0"/>
              <a:t>Dijkstra's</a:t>
            </a:r>
            <a:r>
              <a:rPr lang="en-US" altLang="zh-CN" dirty="0" smtClean="0"/>
              <a:t> </a:t>
            </a:r>
            <a:r>
              <a:rPr lang="en-US" altLang="zh-CN" dirty="0"/>
              <a:t>algorithm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Start with vertex s and greedily grow tree T</a:t>
            </a:r>
          </a:p>
          <a:p>
            <a:r>
              <a:rPr lang="en-US" altLang="zh-CN" sz="2400" dirty="0" smtClean="0"/>
              <a:t>find </a:t>
            </a:r>
            <a:r>
              <a:rPr lang="en-US" altLang="zh-CN" sz="2400" dirty="0"/>
              <a:t>cheapest path ending in an edge e with exactly one endpoint in T</a:t>
            </a:r>
          </a:p>
          <a:p>
            <a:r>
              <a:rPr lang="en-US" altLang="zh-CN" sz="2400" dirty="0" smtClean="0"/>
              <a:t>add </a:t>
            </a:r>
            <a:r>
              <a:rPr lang="en-US" altLang="zh-CN" sz="2400" dirty="0"/>
              <a:t>e to T</a:t>
            </a:r>
          </a:p>
          <a:p>
            <a:r>
              <a:rPr lang="en-US" altLang="zh-CN" sz="2400" dirty="0" smtClean="0"/>
              <a:t>continue </a:t>
            </a:r>
            <a:r>
              <a:rPr lang="en-US" altLang="zh-CN" sz="2400" dirty="0"/>
              <a:t>until no edges leave T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84" y="3429000"/>
            <a:ext cx="5926516" cy="329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401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SSSP-</a:t>
            </a:r>
            <a:r>
              <a:rPr lang="en-US" altLang="zh-CN" b="1" dirty="0" err="1" smtClean="0"/>
              <a:t>Dijkstra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4" y="1484784"/>
            <a:ext cx="797848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910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526548"/>
            <a:ext cx="9036496" cy="449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294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SSSP-</a:t>
            </a:r>
            <a:r>
              <a:rPr lang="en-US" altLang="zh-CN" dirty="0" err="1" smtClean="0"/>
              <a:t>Dijkstra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>
                <a:solidFill>
                  <a:srgbClr val="0000FF"/>
                </a:solidFill>
              </a:rPr>
              <a:t>using a min-Heap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56791"/>
            <a:ext cx="7976215" cy="48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600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SSSP-</a:t>
            </a:r>
            <a:r>
              <a:rPr lang="en-US" altLang="zh-CN" dirty="0" err="1"/>
              <a:t>Dijkstra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>
                <a:solidFill>
                  <a:srgbClr val="0000FF"/>
                </a:solidFill>
              </a:rPr>
              <a:t>(with parents </a:t>
            </a:r>
            <a:r>
              <a:rPr lang="el-GR" altLang="zh-CN" dirty="0">
                <a:solidFill>
                  <a:srgbClr val="0000FF"/>
                </a:solidFill>
              </a:rPr>
              <a:t>π)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5760640" cy="516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84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Google Map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512966" cy="468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177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806311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5701"/>
            <a:ext cx="2428787" cy="227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849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34082"/>
          </a:xfrm>
        </p:spPr>
        <p:txBody>
          <a:bodyPr>
            <a:noAutofit/>
          </a:bodyPr>
          <a:lstStyle/>
          <a:p>
            <a:r>
              <a:rPr lang="en-US" altLang="zh-CN" sz="3600" dirty="0" err="1"/>
              <a:t>Dijkstra's</a:t>
            </a:r>
            <a:r>
              <a:rPr lang="en-US" altLang="zh-CN" sz="3600" dirty="0"/>
              <a:t> algorithm: correctness proof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b="1" u="sng" dirty="0">
                <a:solidFill>
                  <a:srgbClr val="FF0000"/>
                </a:solidFill>
              </a:rPr>
              <a:t>Theorem: </a:t>
            </a:r>
            <a:r>
              <a:rPr lang="en-US" altLang="zh-CN" sz="2000" b="1" dirty="0"/>
              <a:t>At the end of the </a:t>
            </a:r>
            <a:r>
              <a:rPr lang="en-US" altLang="zh-CN" sz="2000" b="1" dirty="0" err="1"/>
              <a:t>Dijkstra</a:t>
            </a:r>
            <a:r>
              <a:rPr lang="en-US" altLang="zh-CN" sz="2000" b="1" dirty="0"/>
              <a:t> </a:t>
            </a:r>
            <a:r>
              <a:rPr lang="en-US" altLang="zh-CN" sz="2000" b="1" dirty="0" smtClean="0"/>
              <a:t>algorithm, </a:t>
            </a:r>
            <a:r>
              <a:rPr lang="en-US" altLang="zh-CN" sz="2000" b="1" dirty="0" smtClean="0"/>
              <a:t>d[w]= </a:t>
            </a:r>
            <a:r>
              <a:rPr lang="el-GR" altLang="zh-CN" sz="2000" b="1" dirty="0"/>
              <a:t>δ(</a:t>
            </a:r>
            <a:r>
              <a:rPr lang="en-US" altLang="zh-CN" sz="2000" b="1" dirty="0" err="1" smtClean="0"/>
              <a:t>s,w</a:t>
            </a:r>
            <a:r>
              <a:rPr lang="en-US" altLang="zh-CN" sz="2000" b="1" dirty="0" smtClean="0"/>
              <a:t>) </a:t>
            </a:r>
            <a:r>
              <a:rPr lang="en-US" altLang="zh-CN" sz="2000" b="1" dirty="0"/>
              <a:t>holds for every </a:t>
            </a:r>
            <a:r>
              <a:rPr lang="en-US" altLang="zh-CN" sz="2000" b="1" dirty="0" smtClean="0"/>
              <a:t>w </a:t>
            </a:r>
            <a:r>
              <a:rPr lang="en-US" altLang="zh-CN" sz="2000" b="1" dirty="0"/>
              <a:t>in V[G</a:t>
            </a:r>
            <a:r>
              <a:rPr lang="en-US" altLang="zh-CN" sz="2000" b="1" dirty="0" smtClean="0"/>
              <a:t>]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Pf. (by induction on |T|)</a:t>
            </a:r>
          </a:p>
          <a:p>
            <a:r>
              <a:rPr lang="en-US" altLang="zh-CN" sz="2000" dirty="0" smtClean="0"/>
              <a:t>Let </a:t>
            </a:r>
            <a:r>
              <a:rPr lang="en-US" altLang="zh-CN" sz="2000" b="1" dirty="0"/>
              <a:t>w </a:t>
            </a:r>
            <a:r>
              <a:rPr lang="en-US" altLang="zh-CN" sz="2000" dirty="0"/>
              <a:t>be next vertex added to T.</a:t>
            </a:r>
          </a:p>
          <a:p>
            <a:r>
              <a:rPr lang="en-US" altLang="zh-CN" sz="2000" dirty="0" smtClean="0"/>
              <a:t>Let </a:t>
            </a:r>
            <a:r>
              <a:rPr lang="en-US" altLang="zh-CN" sz="2000" dirty="0"/>
              <a:t>P* be the </a:t>
            </a:r>
            <a:r>
              <a:rPr lang="en-US" altLang="zh-CN" sz="2000" b="1" dirty="0" smtClean="0"/>
              <a:t>s</a:t>
            </a:r>
            <a:r>
              <a:rPr lang="en-US" altLang="zh-CN" sz="2000" dirty="0" smtClean="0"/>
              <a:t>-&gt;</a:t>
            </a:r>
            <a:r>
              <a:rPr lang="en-US" altLang="zh-CN" sz="2000" b="1" dirty="0" smtClean="0"/>
              <a:t>w </a:t>
            </a:r>
            <a:r>
              <a:rPr lang="en-US" altLang="zh-CN" sz="2000" dirty="0"/>
              <a:t>path through </a:t>
            </a:r>
            <a:r>
              <a:rPr lang="en-US" altLang="zh-CN" sz="2000" b="1" dirty="0"/>
              <a:t>v</a:t>
            </a:r>
            <a:r>
              <a:rPr lang="en-US" altLang="zh-CN" sz="2000" dirty="0"/>
              <a:t>.</a:t>
            </a:r>
          </a:p>
          <a:p>
            <a:r>
              <a:rPr lang="en-US" altLang="zh-CN" sz="2000" dirty="0" smtClean="0"/>
              <a:t>Consider </a:t>
            </a:r>
            <a:r>
              <a:rPr lang="en-US" altLang="zh-CN" sz="2000" dirty="0"/>
              <a:t>any other </a:t>
            </a:r>
            <a:r>
              <a:rPr lang="en-US" altLang="zh-CN" sz="2000" b="1" dirty="0"/>
              <a:t>s</a:t>
            </a:r>
            <a:r>
              <a:rPr lang="en-US" altLang="zh-CN" sz="2000" dirty="0"/>
              <a:t>-&gt; </a:t>
            </a:r>
            <a:r>
              <a:rPr lang="en-US" altLang="zh-CN" sz="2000" b="1" dirty="0" smtClean="0"/>
              <a:t>w </a:t>
            </a:r>
            <a:r>
              <a:rPr lang="en-US" altLang="zh-CN" sz="2000" dirty="0"/>
              <a:t>path P, and let </a:t>
            </a:r>
            <a:r>
              <a:rPr lang="en-US" altLang="zh-CN" sz="2000" b="1" dirty="0"/>
              <a:t>x </a:t>
            </a:r>
            <a:r>
              <a:rPr lang="en-US" altLang="zh-CN" sz="2000" dirty="0"/>
              <a:t>be first node on path outside T.</a:t>
            </a:r>
          </a:p>
          <a:p>
            <a:r>
              <a:rPr lang="en-US" altLang="zh-CN" sz="2000" dirty="0" smtClean="0"/>
              <a:t>P </a:t>
            </a:r>
            <a:r>
              <a:rPr lang="en-US" altLang="zh-CN" sz="2000" dirty="0"/>
              <a:t>is already as long as P* as soon as it reaches </a:t>
            </a:r>
            <a:r>
              <a:rPr lang="en-US" altLang="zh-CN" sz="2000" b="1" dirty="0"/>
              <a:t>x </a:t>
            </a:r>
            <a:r>
              <a:rPr lang="en-US" altLang="zh-CN" sz="2000" dirty="0"/>
              <a:t>by greedy choice.</a:t>
            </a:r>
          </a:p>
          <a:p>
            <a:r>
              <a:rPr lang="en-US" altLang="zh-CN" sz="2000" dirty="0" smtClean="0"/>
              <a:t>Thus</a:t>
            </a:r>
            <a:r>
              <a:rPr lang="en-US" altLang="zh-CN" sz="2000" dirty="0"/>
              <a:t>, </a:t>
            </a:r>
            <a:r>
              <a:rPr lang="en-US" altLang="zh-CN" sz="2000" b="1" dirty="0" smtClean="0"/>
              <a:t>d[w</a:t>
            </a:r>
            <a:r>
              <a:rPr lang="en-US" altLang="zh-CN" sz="2000" b="1" dirty="0"/>
              <a:t>] </a:t>
            </a:r>
            <a:r>
              <a:rPr lang="en-US" altLang="zh-CN" sz="2000" dirty="0"/>
              <a:t>is the length of the shortest path from </a:t>
            </a:r>
            <a:r>
              <a:rPr lang="en-US" altLang="zh-CN" sz="2000" b="1" dirty="0"/>
              <a:t>s </a:t>
            </a:r>
            <a:r>
              <a:rPr lang="en-US" altLang="zh-CN" sz="2000" dirty="0"/>
              <a:t>to </a:t>
            </a:r>
            <a:r>
              <a:rPr lang="en-US" altLang="zh-CN" sz="2000" b="1" dirty="0"/>
              <a:t>w</a:t>
            </a:r>
            <a:r>
              <a:rPr lang="en-US" altLang="zh-CN" sz="2000" dirty="0"/>
              <a:t>.</a:t>
            </a:r>
            <a:endParaRPr lang="en-US" altLang="zh-CN" sz="20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09120"/>
            <a:ext cx="4385904" cy="217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849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Dijkstra</a:t>
            </a:r>
            <a:r>
              <a:rPr lang="en-US" altLang="zh-CN" dirty="0"/>
              <a:t> using an Array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6144"/>
            <a:ext cx="8794970" cy="388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849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Dijkstra</a:t>
            </a:r>
            <a:r>
              <a:rPr lang="en-US" altLang="zh-CN" dirty="0"/>
              <a:t> using a Heap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83579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849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Shortest path trees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Remark. </a:t>
            </a:r>
            <a:r>
              <a:rPr lang="en-US" altLang="zh-CN" sz="2400" dirty="0" err="1"/>
              <a:t>Dijkstra</a:t>
            </a:r>
            <a:r>
              <a:rPr lang="en-US" altLang="zh-CN" sz="2400" dirty="0"/>
              <a:t> examines vertices in increasing distance from source.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50264"/>
            <a:ext cx="5832648" cy="479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629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Priority-first </a:t>
            </a:r>
            <a:r>
              <a:rPr lang="en-US" altLang="zh-CN" dirty="0"/>
              <a:t>search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000" b="1" u="sng" dirty="0">
                <a:solidFill>
                  <a:srgbClr val="FF0000"/>
                </a:solidFill>
              </a:rPr>
              <a:t>Insight. </a:t>
            </a:r>
            <a:r>
              <a:rPr lang="en-US" altLang="zh-CN" sz="2000" dirty="0"/>
              <a:t>All of our graph-search methods are the same algorithm!</a:t>
            </a:r>
          </a:p>
          <a:p>
            <a:r>
              <a:rPr lang="en-US" altLang="zh-CN" sz="2000" dirty="0" smtClean="0"/>
              <a:t>Maintain </a:t>
            </a:r>
            <a:r>
              <a:rPr lang="en-US" altLang="zh-CN" sz="2000" dirty="0"/>
              <a:t>a set of explored vertices S.</a:t>
            </a:r>
          </a:p>
          <a:p>
            <a:r>
              <a:rPr lang="en-US" altLang="zh-CN" sz="2000" dirty="0" smtClean="0"/>
              <a:t>Grow </a:t>
            </a:r>
            <a:r>
              <a:rPr lang="en-US" altLang="zh-CN" sz="2000" dirty="0"/>
              <a:t>S by exploring edges with exactly one endpoint leaving S</a:t>
            </a:r>
            <a:r>
              <a:rPr lang="en-US" altLang="zh-CN" sz="2000" dirty="0" smtClean="0"/>
              <a:t>.</a:t>
            </a:r>
          </a:p>
          <a:p>
            <a:endParaRPr lang="en-US" altLang="zh-CN" sz="2000" dirty="0"/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FF0000"/>
                </a:solidFill>
              </a:rPr>
              <a:t>DFS. </a:t>
            </a:r>
            <a:r>
              <a:rPr lang="en-US" altLang="zh-CN" sz="2000" dirty="0" smtClean="0"/>
              <a:t>Take </a:t>
            </a:r>
            <a:r>
              <a:rPr lang="en-US" altLang="zh-CN" sz="2000" dirty="0"/>
              <a:t>edge from vertex which was discovered most recently.</a:t>
            </a: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FF0000"/>
                </a:solidFill>
              </a:rPr>
              <a:t>BFS. </a:t>
            </a:r>
            <a:r>
              <a:rPr lang="en-US" altLang="zh-CN" sz="2000" dirty="0" smtClean="0"/>
              <a:t>Take </a:t>
            </a:r>
            <a:r>
              <a:rPr lang="en-US" altLang="zh-CN" sz="2000" dirty="0"/>
              <a:t>edge from vertex which was discovered least recently.</a:t>
            </a: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FF0000"/>
                </a:solidFill>
              </a:rPr>
              <a:t>Prim. </a:t>
            </a:r>
            <a:r>
              <a:rPr lang="en-US" altLang="zh-CN" sz="2000" dirty="0"/>
              <a:t>Take edge of minimum weight.</a:t>
            </a:r>
          </a:p>
          <a:p>
            <a:pPr marL="0" indent="0">
              <a:buNone/>
            </a:pPr>
            <a:r>
              <a:rPr lang="en-US" altLang="zh-CN" sz="2000" b="1" dirty="0" err="1">
                <a:solidFill>
                  <a:srgbClr val="FF0000"/>
                </a:solidFill>
              </a:rPr>
              <a:t>Dijkstra</a:t>
            </a:r>
            <a:r>
              <a:rPr lang="en-US" altLang="zh-CN" sz="2000" b="1" dirty="0">
                <a:solidFill>
                  <a:srgbClr val="FF0000"/>
                </a:solidFill>
              </a:rPr>
              <a:t>. </a:t>
            </a:r>
            <a:r>
              <a:rPr lang="en-US" altLang="zh-CN" sz="2000" dirty="0"/>
              <a:t>Take edge to vertex that is closest to s.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23528" y="642197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Challenge. Express this insight in reusable </a:t>
            </a:r>
            <a:r>
              <a:rPr lang="en-US" altLang="zh-CN" dirty="0" smtClean="0"/>
              <a:t>C++ code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6371546" cy="199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051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Acyclic networks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Suppose that a network has no cycles.</a:t>
            </a:r>
          </a:p>
          <a:p>
            <a:pPr marL="0" indent="0">
              <a:buNone/>
            </a:pPr>
            <a:r>
              <a:rPr lang="en-US" altLang="zh-CN" sz="2400" dirty="0"/>
              <a:t>Q. Is it easier to find shortest paths than in a general network?</a:t>
            </a:r>
          </a:p>
          <a:p>
            <a:pPr marL="0" indent="0">
              <a:buNone/>
            </a:pPr>
            <a:r>
              <a:rPr lang="en-US" altLang="zh-CN" sz="2400" dirty="0" smtClean="0">
                <a:solidFill>
                  <a:srgbClr val="FF0000"/>
                </a:solidFill>
              </a:rPr>
              <a:t>A</a:t>
            </a:r>
            <a:r>
              <a:rPr lang="en-US" altLang="zh-CN" sz="2400" dirty="0">
                <a:solidFill>
                  <a:srgbClr val="FF0000"/>
                </a:solidFill>
              </a:rPr>
              <a:t>. Yes!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rgbClr val="FF0000"/>
                </a:solidFill>
              </a:rPr>
              <a:t>A. AND negative weights are no problem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26</a:t>
            </a:fld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81366"/>
            <a:ext cx="3888432" cy="292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224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key operation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/>
              <a:t>Relax edge </a:t>
            </a:r>
            <a:r>
              <a:rPr lang="en-US" altLang="zh-CN" sz="2000" b="1" dirty="0"/>
              <a:t>e </a:t>
            </a:r>
            <a:r>
              <a:rPr lang="en-US" altLang="zh-CN" sz="2000" dirty="0"/>
              <a:t>from </a:t>
            </a:r>
            <a:r>
              <a:rPr lang="en-US" altLang="zh-CN" sz="2000" b="1" dirty="0"/>
              <a:t>v </a:t>
            </a:r>
            <a:r>
              <a:rPr lang="en-US" altLang="zh-CN" sz="2000" dirty="0"/>
              <a:t>to </a:t>
            </a:r>
            <a:r>
              <a:rPr lang="en-US" altLang="zh-CN" sz="2000" b="1" dirty="0"/>
              <a:t>w</a:t>
            </a:r>
            <a:r>
              <a:rPr lang="en-US" altLang="zh-CN" sz="2000" dirty="0"/>
              <a:t>.</a:t>
            </a:r>
          </a:p>
          <a:p>
            <a:r>
              <a:rPr lang="en-US" altLang="zh-CN" sz="2000" b="1" dirty="0" err="1" smtClean="0"/>
              <a:t>distTo</a:t>
            </a:r>
            <a:r>
              <a:rPr lang="en-US" altLang="zh-CN" sz="2000" b="1" dirty="0" smtClean="0"/>
              <a:t>[v</a:t>
            </a:r>
            <a:r>
              <a:rPr lang="en-US" altLang="zh-CN" sz="2000" b="1" dirty="0"/>
              <a:t>] </a:t>
            </a:r>
            <a:r>
              <a:rPr lang="en-US" altLang="zh-CN" sz="2000" dirty="0"/>
              <a:t>is length of some path from </a:t>
            </a:r>
            <a:r>
              <a:rPr lang="en-US" altLang="zh-CN" sz="2000" b="1" dirty="0"/>
              <a:t>s </a:t>
            </a:r>
            <a:r>
              <a:rPr lang="en-US" altLang="zh-CN" sz="2000" dirty="0"/>
              <a:t>to </a:t>
            </a:r>
            <a:r>
              <a:rPr lang="en-US" altLang="zh-CN" sz="2000" b="1" dirty="0"/>
              <a:t>v</a:t>
            </a:r>
            <a:r>
              <a:rPr lang="en-US" altLang="zh-CN" sz="2000" dirty="0"/>
              <a:t>.</a:t>
            </a:r>
          </a:p>
          <a:p>
            <a:r>
              <a:rPr lang="en-US" altLang="zh-CN" sz="2000" b="1" dirty="0" err="1" smtClean="0"/>
              <a:t>distTo</a:t>
            </a:r>
            <a:r>
              <a:rPr lang="en-US" altLang="zh-CN" sz="2000" b="1" dirty="0" smtClean="0"/>
              <a:t>[w</a:t>
            </a:r>
            <a:r>
              <a:rPr lang="en-US" altLang="zh-CN" sz="2000" b="1" dirty="0"/>
              <a:t>] </a:t>
            </a:r>
            <a:r>
              <a:rPr lang="en-US" altLang="zh-CN" sz="2000" dirty="0"/>
              <a:t>is length of some path from </a:t>
            </a:r>
            <a:r>
              <a:rPr lang="en-US" altLang="zh-CN" sz="2000" b="1" dirty="0"/>
              <a:t>s </a:t>
            </a:r>
            <a:r>
              <a:rPr lang="en-US" altLang="zh-CN" sz="2000" dirty="0"/>
              <a:t>to </a:t>
            </a:r>
            <a:r>
              <a:rPr lang="en-US" altLang="zh-CN" sz="2000" b="1" dirty="0"/>
              <a:t>w</a:t>
            </a:r>
            <a:r>
              <a:rPr lang="en-US" altLang="zh-CN" sz="2000" dirty="0"/>
              <a:t>.</a:t>
            </a:r>
          </a:p>
          <a:p>
            <a:r>
              <a:rPr lang="en-US" altLang="zh-CN" sz="2000" dirty="0" smtClean="0"/>
              <a:t>If </a:t>
            </a:r>
            <a:r>
              <a:rPr lang="en-US" altLang="zh-CN" sz="2000" b="1" dirty="0" smtClean="0"/>
              <a:t>v</a:t>
            </a:r>
            <a:r>
              <a:rPr lang="en-US" altLang="zh-CN" sz="2000" dirty="0" smtClean="0"/>
              <a:t>-&gt;</a:t>
            </a:r>
            <a:r>
              <a:rPr lang="en-US" altLang="zh-CN" sz="2000" b="1" dirty="0" smtClean="0"/>
              <a:t>w </a:t>
            </a:r>
            <a:r>
              <a:rPr lang="en-US" altLang="zh-CN" sz="2000" dirty="0"/>
              <a:t>gives a shorter path to </a:t>
            </a:r>
            <a:r>
              <a:rPr lang="en-US" altLang="zh-CN" sz="2000" b="1" dirty="0"/>
              <a:t>w </a:t>
            </a:r>
            <a:r>
              <a:rPr lang="en-US" altLang="zh-CN" sz="2000" dirty="0"/>
              <a:t>through </a:t>
            </a:r>
            <a:r>
              <a:rPr lang="en-US" altLang="zh-CN" sz="2000" b="1" dirty="0"/>
              <a:t>v</a:t>
            </a:r>
            <a:r>
              <a:rPr lang="en-US" altLang="zh-CN" sz="2000" dirty="0"/>
              <a:t>, update </a:t>
            </a:r>
            <a:r>
              <a:rPr lang="en-US" altLang="zh-CN" sz="2000" b="1" dirty="0" err="1"/>
              <a:t>distTo</a:t>
            </a:r>
            <a:r>
              <a:rPr lang="en-US" altLang="zh-CN" sz="2000" b="1" dirty="0"/>
              <a:t>[w] </a:t>
            </a:r>
            <a:r>
              <a:rPr lang="en-US" altLang="zh-CN" sz="2000" dirty="0"/>
              <a:t>and </a:t>
            </a:r>
            <a:r>
              <a:rPr lang="en-US" altLang="zh-CN" sz="2000" b="1" dirty="0" err="1"/>
              <a:t>edgeTo</a:t>
            </a:r>
            <a:r>
              <a:rPr lang="en-US" altLang="zh-CN" sz="2000" b="1" dirty="0"/>
              <a:t>[w]</a:t>
            </a:r>
            <a:r>
              <a:rPr lang="en-US" altLang="zh-CN" sz="2000" dirty="0"/>
              <a:t>.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27</a:t>
            </a:fld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46" y="3429000"/>
            <a:ext cx="7729900" cy="340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224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8640960" cy="409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86800" cy="634082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Shortest paths in acyclic networks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Algorithm:</a:t>
            </a:r>
          </a:p>
          <a:p>
            <a:r>
              <a:rPr lang="en-US" altLang="zh-CN" sz="2400" dirty="0" smtClean="0"/>
              <a:t>Consider </a:t>
            </a:r>
            <a:r>
              <a:rPr lang="en-US" altLang="zh-CN" sz="2400" dirty="0"/>
              <a:t>vertices in topologically sorted order</a:t>
            </a:r>
          </a:p>
          <a:p>
            <a:r>
              <a:rPr lang="en-US" altLang="zh-CN" sz="2400" dirty="0"/>
              <a:t>Relax all outgoing edges incident from vertex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224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86800" cy="634082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Shortest paths in acyclic networks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01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2400" dirty="0"/>
              <a:t>Algorithm:</a:t>
            </a:r>
          </a:p>
          <a:p>
            <a:r>
              <a:rPr lang="en-US" altLang="zh-CN" sz="2400" dirty="0" smtClean="0"/>
              <a:t>Consider </a:t>
            </a:r>
            <a:r>
              <a:rPr lang="en-US" altLang="zh-CN" sz="2400" dirty="0"/>
              <a:t>vertices in topologically sorted order</a:t>
            </a:r>
          </a:p>
          <a:p>
            <a:r>
              <a:rPr lang="en-US" altLang="zh-CN" sz="2400" dirty="0" smtClean="0"/>
              <a:t>Relax all outgoing </a:t>
            </a:r>
            <a:r>
              <a:rPr lang="en-US" altLang="zh-CN" sz="2400" dirty="0"/>
              <a:t>edges incident </a:t>
            </a:r>
            <a:r>
              <a:rPr lang="en-US" altLang="zh-CN" sz="2400" dirty="0" smtClean="0"/>
              <a:t>from vertex</a:t>
            </a:r>
          </a:p>
          <a:p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>
                <a:solidFill>
                  <a:schemeClr val="tx1"/>
                </a:solidFill>
              </a:rPr>
              <a:t>Proposition. Shortest path to each vertex is known before its edges are relaxed</a:t>
            </a:r>
          </a:p>
          <a:p>
            <a:pPr marL="0" indent="0">
              <a:buNone/>
            </a:pPr>
            <a:r>
              <a:rPr lang="en-US" altLang="zh-CN" sz="2400" dirty="0"/>
              <a:t>Proof (strong induction)</a:t>
            </a:r>
          </a:p>
          <a:p>
            <a:r>
              <a:rPr lang="en-US" altLang="zh-CN" sz="2400" dirty="0" smtClean="0"/>
              <a:t>let </a:t>
            </a:r>
            <a:r>
              <a:rPr lang="en-US" altLang="zh-CN" sz="2400" dirty="0"/>
              <a:t>v-&gt;w be the last edge on the shortest path from s to w.</a:t>
            </a:r>
          </a:p>
          <a:p>
            <a:r>
              <a:rPr lang="en-US" altLang="zh-CN" sz="2400" dirty="0" smtClean="0"/>
              <a:t>v </a:t>
            </a:r>
            <a:r>
              <a:rPr lang="en-US" altLang="zh-CN" sz="2400" dirty="0"/>
              <a:t>appears before w in the topological sort</a:t>
            </a:r>
          </a:p>
          <a:p>
            <a:pPr lvl="1"/>
            <a:r>
              <a:rPr lang="en-US" altLang="zh-CN" sz="2000" dirty="0" smtClean="0"/>
              <a:t>shortest </a:t>
            </a:r>
            <a:r>
              <a:rPr lang="en-US" altLang="zh-CN" sz="2000" dirty="0"/>
              <a:t>path to v is known before its edges are relaxed</a:t>
            </a:r>
          </a:p>
          <a:p>
            <a:pPr lvl="1"/>
            <a:r>
              <a:rPr lang="en-US" altLang="zh-CN" sz="2000" dirty="0" smtClean="0"/>
              <a:t>v’s </a:t>
            </a:r>
            <a:r>
              <a:rPr lang="en-US" altLang="zh-CN" sz="2000" dirty="0"/>
              <a:t>edges are relaxed before w’s edges are relaxed, </a:t>
            </a:r>
            <a:r>
              <a:rPr lang="en-US" altLang="zh-CN" sz="2000" dirty="0">
                <a:solidFill>
                  <a:srgbClr val="FF0000"/>
                </a:solidFill>
              </a:rPr>
              <a:t>including v-&gt;w</a:t>
            </a:r>
          </a:p>
          <a:p>
            <a:r>
              <a:rPr lang="en-US" altLang="zh-CN" sz="2400" dirty="0" smtClean="0"/>
              <a:t>therefore</a:t>
            </a:r>
            <a:r>
              <a:rPr lang="en-US" altLang="zh-CN" sz="2400" dirty="0"/>
              <a:t>, shortest path to w is known before w’s edges are relaxed.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602" y="5373216"/>
            <a:ext cx="2982425" cy="146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189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Source to </a:t>
            </a:r>
            <a:r>
              <a:rPr lang="en-US" altLang="zh-CN" dirty="0" smtClean="0"/>
              <a:t>destination </a:t>
            </a:r>
            <a:r>
              <a:rPr lang="en-US" altLang="zh-CN" dirty="0"/>
              <a:t>Shortest </a:t>
            </a:r>
            <a:r>
              <a:rPr lang="en-US" altLang="zh-CN" dirty="0" smtClean="0"/>
              <a:t>path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/>
              <a:t>Given a weighted digraph </a:t>
            </a:r>
            <a:r>
              <a:rPr lang="en-US" altLang="zh-CN" sz="2800" b="1" dirty="0"/>
              <a:t>G</a:t>
            </a:r>
            <a:r>
              <a:rPr lang="en-US" altLang="zh-CN" sz="2800" dirty="0"/>
              <a:t>, find the shortest directed path from </a:t>
            </a:r>
            <a:r>
              <a:rPr lang="en-US" altLang="zh-CN" sz="2800" b="1" dirty="0"/>
              <a:t>s </a:t>
            </a:r>
            <a:r>
              <a:rPr lang="en-US" altLang="zh-CN" sz="2800" dirty="0"/>
              <a:t>to </a:t>
            </a:r>
            <a:r>
              <a:rPr lang="en-US" altLang="zh-CN" sz="2800" b="1" dirty="0"/>
              <a:t>t</a:t>
            </a:r>
            <a:r>
              <a:rPr lang="en-US" altLang="zh-CN" sz="2800" dirty="0"/>
              <a:t>.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055" y="1988840"/>
            <a:ext cx="604837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450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30" y="1268760"/>
            <a:ext cx="8427926" cy="547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108504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Shortest paths in acyclic networks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613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Longest paths in acyclic networks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 smtClean="0"/>
              <a:t>Algorithm</a:t>
            </a:r>
            <a:r>
              <a:rPr lang="en-US" altLang="zh-CN" sz="2000" dirty="0"/>
              <a:t>:</a:t>
            </a:r>
          </a:p>
          <a:p>
            <a:r>
              <a:rPr lang="en-US" altLang="zh-CN" sz="2000" dirty="0" smtClean="0"/>
              <a:t>Negate </a:t>
            </a:r>
            <a:r>
              <a:rPr lang="en-US" altLang="zh-CN" sz="2000" dirty="0"/>
              <a:t>all weights</a:t>
            </a:r>
          </a:p>
          <a:p>
            <a:r>
              <a:rPr lang="en-US" altLang="zh-CN" sz="2000" dirty="0" smtClean="0"/>
              <a:t>Find </a:t>
            </a:r>
            <a:r>
              <a:rPr lang="en-US" altLang="zh-CN" sz="2000" dirty="0"/>
              <a:t>shortest path</a:t>
            </a:r>
          </a:p>
          <a:p>
            <a:r>
              <a:rPr lang="en-US" altLang="zh-CN" sz="2000" dirty="0" smtClean="0"/>
              <a:t>Negate </a:t>
            </a:r>
            <a:r>
              <a:rPr lang="en-US" altLang="zh-CN" sz="2000" dirty="0"/>
              <a:t>weights in result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31</a:t>
            </a:fld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33400"/>
            <a:ext cx="4810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7" y="3356992"/>
            <a:ext cx="76485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627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44016"/>
            <a:ext cx="9144000" cy="764704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Longest paths in acyclic networks: application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124743"/>
            <a:ext cx="8856984" cy="4176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dirty="0">
                <a:solidFill>
                  <a:srgbClr val="92D050"/>
                </a:solidFill>
              </a:rPr>
              <a:t>Job scheduling</a:t>
            </a:r>
            <a:r>
              <a:rPr lang="en-US" altLang="zh-CN" sz="2400" dirty="0"/>
              <a:t>. Given a set of jobs, with durations and precedence </a:t>
            </a:r>
            <a:r>
              <a:rPr lang="en-US" altLang="zh-CN" sz="2400" dirty="0" smtClean="0"/>
              <a:t>constraints, schedule </a:t>
            </a:r>
            <a:r>
              <a:rPr lang="en-US" altLang="zh-CN" sz="2400" dirty="0"/>
              <a:t>the jobs (find a start time for each) so as to achieve the </a:t>
            </a:r>
            <a:r>
              <a:rPr lang="en-US" altLang="zh-CN" sz="2400" dirty="0" smtClean="0"/>
              <a:t>minimum completion </a:t>
            </a:r>
            <a:r>
              <a:rPr lang="en-US" altLang="zh-CN" sz="2400" dirty="0"/>
              <a:t>time while respecting the constraints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32</a:t>
            </a:fld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875886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533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3"/>
            <a:ext cx="8424936" cy="288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en-US" altLang="zh-CN" dirty="0"/>
              <a:t>Critical path 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836713"/>
            <a:ext cx="9144000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CPM. To solve a job-scheduling problem, create a network</a:t>
            </a:r>
          </a:p>
          <a:p>
            <a:r>
              <a:rPr lang="en-US" altLang="zh-CN" sz="2400" dirty="0" smtClean="0"/>
              <a:t>source</a:t>
            </a:r>
            <a:r>
              <a:rPr lang="en-US" altLang="zh-CN" sz="2400" dirty="0"/>
              <a:t>, sink</a:t>
            </a:r>
          </a:p>
          <a:p>
            <a:r>
              <a:rPr lang="en-US" altLang="zh-CN" sz="2400" dirty="0" smtClean="0"/>
              <a:t>two </a:t>
            </a:r>
            <a:r>
              <a:rPr lang="en-US" altLang="zh-CN" sz="2400" dirty="0"/>
              <a:t>vertices (begin and end) for each job</a:t>
            </a:r>
          </a:p>
          <a:p>
            <a:r>
              <a:rPr lang="en-US" altLang="zh-CN" sz="2400" dirty="0" smtClean="0"/>
              <a:t>three </a:t>
            </a:r>
            <a:r>
              <a:rPr lang="en-US" altLang="zh-CN" sz="2400" dirty="0"/>
              <a:t>edges for each job</a:t>
            </a:r>
          </a:p>
          <a:p>
            <a:pPr lvl="1"/>
            <a:r>
              <a:rPr lang="en-US" altLang="zh-CN" sz="2000" dirty="0" smtClean="0"/>
              <a:t>begin </a:t>
            </a:r>
            <a:r>
              <a:rPr lang="en-US" altLang="zh-CN" sz="2000" dirty="0"/>
              <a:t>to end (weighted by duration)</a:t>
            </a:r>
          </a:p>
          <a:p>
            <a:pPr lvl="1"/>
            <a:r>
              <a:rPr lang="en-US" altLang="zh-CN" sz="2000" dirty="0" smtClean="0"/>
              <a:t>source </a:t>
            </a:r>
            <a:r>
              <a:rPr lang="en-US" altLang="zh-CN" sz="2000" dirty="0"/>
              <a:t>to </a:t>
            </a:r>
            <a:r>
              <a:rPr lang="en-US" altLang="zh-CN" sz="2000" dirty="0" smtClean="0"/>
              <a:t>begin</a:t>
            </a:r>
          </a:p>
          <a:p>
            <a:pPr lvl="1"/>
            <a:r>
              <a:rPr lang="en-US" altLang="zh-CN" sz="2000" dirty="0" smtClean="0"/>
              <a:t>end </a:t>
            </a:r>
            <a:r>
              <a:rPr lang="en-US" altLang="zh-CN" sz="2000" dirty="0"/>
              <a:t>to sink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79512" y="6444044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99"/>
                </a:solidFill>
              </a:rPr>
              <a:t>CPM: </a:t>
            </a:r>
            <a:r>
              <a:rPr lang="en-US" altLang="zh-CN" dirty="0">
                <a:solidFill>
                  <a:srgbClr val="000099"/>
                </a:solidFill>
              </a:rPr>
              <a:t>Use </a:t>
            </a:r>
            <a:r>
              <a:rPr lang="en-US" altLang="zh-CN" b="1" dirty="0">
                <a:solidFill>
                  <a:srgbClr val="FF0000"/>
                </a:solidFill>
              </a:rPr>
              <a:t>longest path </a:t>
            </a:r>
            <a:r>
              <a:rPr lang="en-US" altLang="zh-CN" dirty="0">
                <a:solidFill>
                  <a:srgbClr val="000099"/>
                </a:solidFill>
              </a:rPr>
              <a:t>from the source to schedule each job</a:t>
            </a:r>
            <a:endParaRPr lang="zh-CN" alt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95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840687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Critical path 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Use </a:t>
            </a:r>
            <a:r>
              <a:rPr lang="en-US" altLang="zh-CN" sz="2400" b="1" dirty="0">
                <a:solidFill>
                  <a:srgbClr val="FF0000"/>
                </a:solidFill>
              </a:rPr>
              <a:t>longest path </a:t>
            </a:r>
            <a:r>
              <a:rPr lang="en-US" altLang="zh-CN" sz="2400" dirty="0"/>
              <a:t>from the source to schedule each job.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34</a:t>
            </a:fld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00" y="2132856"/>
            <a:ext cx="4866921" cy="149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156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Deep water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Add deadlines to the job-scheduling problem</a:t>
            </a:r>
            <a:r>
              <a:rPr lang="en-US" altLang="zh-CN" sz="2400" dirty="0" smtClean="0"/>
              <a:t>.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Ex. “Job 2 must start no later than 70 time units after job 7.”</a:t>
            </a:r>
          </a:p>
          <a:p>
            <a:pPr marL="0" indent="0">
              <a:buNone/>
            </a:pPr>
            <a:r>
              <a:rPr lang="en-US" altLang="zh-CN" sz="2000" dirty="0"/>
              <a:t>Or, “Job 7 must start no earlier than 70 times units before job 2</a:t>
            </a:r>
            <a:r>
              <a:rPr lang="en-US" altLang="zh-CN" sz="2000" dirty="0" smtClean="0"/>
              <a:t>”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000" dirty="0"/>
              <a:t>Need to solve longest paths problem in general networks (cycles, </a:t>
            </a:r>
            <a:r>
              <a:rPr lang="en-US" altLang="zh-CN" sz="2000" dirty="0" err="1"/>
              <a:t>neg</a:t>
            </a:r>
            <a:r>
              <a:rPr lang="en-US" altLang="zh-CN" sz="2000" dirty="0"/>
              <a:t> weights).</a:t>
            </a:r>
          </a:p>
          <a:p>
            <a:pPr marL="0" indent="0">
              <a:buNone/>
            </a:pPr>
            <a:r>
              <a:rPr lang="en-US" altLang="zh-CN" sz="2000" dirty="0"/>
              <a:t>Possibility of infeasible problem (negative cycles)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35</a:t>
            </a:fld>
            <a:endParaRPr lang="zh-CN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2" y="2257618"/>
            <a:ext cx="8742056" cy="340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1565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Shortest paths with negative weights: failed attempts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 err="1" smtClean="0">
                <a:solidFill>
                  <a:srgbClr val="00B050"/>
                </a:solidFill>
              </a:rPr>
              <a:t>Dijkstra</a:t>
            </a:r>
            <a:r>
              <a:rPr lang="en-US" altLang="zh-CN" sz="2000" dirty="0" smtClean="0">
                <a:solidFill>
                  <a:srgbClr val="00B050"/>
                </a:solidFill>
              </a:rPr>
              <a:t>. </a:t>
            </a:r>
            <a:r>
              <a:rPr lang="en-US" altLang="zh-CN" sz="2000" dirty="0" smtClean="0"/>
              <a:t>Doesn’t work with negative edge weights.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 smtClean="0">
                <a:solidFill>
                  <a:srgbClr val="00B050"/>
                </a:solidFill>
              </a:rPr>
              <a:t>Re-weighting. </a:t>
            </a:r>
            <a:r>
              <a:rPr lang="en-US" altLang="zh-CN" sz="2000" dirty="0" smtClean="0"/>
              <a:t>Add a constant to every edge weight also doesn’t work.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 smtClean="0">
                <a:solidFill>
                  <a:srgbClr val="00B050"/>
                </a:solidFill>
              </a:rPr>
              <a:t>Bad news. </a:t>
            </a:r>
            <a:r>
              <a:rPr lang="en-US" altLang="zh-CN" sz="2000" dirty="0" smtClean="0"/>
              <a:t>Need a different algorithm. </a:t>
            </a:r>
          </a:p>
          <a:p>
            <a:pPr marL="0" indent="0">
              <a:buNone/>
            </a:pPr>
            <a:r>
              <a:rPr lang="en-US" altLang="zh-CN" sz="2000" dirty="0" smtClean="0"/>
              <a:t>Previous algorithm works, but if …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36</a:t>
            </a:fld>
            <a:endParaRPr lang="zh-CN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91" y="1657043"/>
            <a:ext cx="2342381" cy="177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62545"/>
            <a:ext cx="2373245" cy="177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3584472" y="4510861"/>
            <a:ext cx="5452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Adding 9 to each edge changes the shortest </a:t>
            </a:r>
            <a:r>
              <a:rPr lang="en-US" altLang="zh-CN" dirty="0" smtClean="0"/>
              <a:t>path;</a:t>
            </a:r>
          </a:p>
          <a:p>
            <a:r>
              <a:rPr lang="en-US" altLang="zh-CN" dirty="0" smtClean="0"/>
              <a:t>wrong </a:t>
            </a:r>
            <a:r>
              <a:rPr lang="en-US" altLang="zh-CN" dirty="0"/>
              <a:t>thing to do for paths with many edges.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584472" y="2184686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/>
              <a:t>Dijkstra</a:t>
            </a:r>
            <a:r>
              <a:rPr lang="en-US" altLang="zh-CN" dirty="0"/>
              <a:t> selects vertex </a:t>
            </a:r>
            <a:r>
              <a:rPr lang="en-US" altLang="zh-CN" b="1" dirty="0"/>
              <a:t>3 </a:t>
            </a:r>
            <a:r>
              <a:rPr lang="en-US" altLang="zh-CN" dirty="0"/>
              <a:t>immediately after </a:t>
            </a:r>
            <a:r>
              <a:rPr lang="en-US" altLang="zh-CN" b="1" dirty="0"/>
              <a:t>0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But shortest path from </a:t>
            </a:r>
            <a:r>
              <a:rPr lang="en-US" altLang="zh-CN" b="1" dirty="0"/>
              <a:t>0 </a:t>
            </a:r>
            <a:r>
              <a:rPr lang="en-US" altLang="zh-CN" dirty="0"/>
              <a:t>to </a:t>
            </a:r>
            <a:r>
              <a:rPr lang="en-US" altLang="zh-CN" b="1" dirty="0"/>
              <a:t>3 </a:t>
            </a:r>
            <a:r>
              <a:rPr lang="en-US" altLang="zh-CN" dirty="0"/>
              <a:t>is </a:t>
            </a:r>
            <a:r>
              <a:rPr lang="en-US" altLang="zh-CN" b="1" dirty="0" smtClean="0"/>
              <a:t>0</a:t>
            </a:r>
            <a:r>
              <a:rPr lang="en-US" altLang="zh-CN" dirty="0" smtClean="0"/>
              <a:t>-&gt;</a:t>
            </a:r>
            <a:r>
              <a:rPr lang="en-US" altLang="zh-CN" b="1" dirty="0" smtClean="0"/>
              <a:t>1-&gt;2-&gt;3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4156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6007"/>
            <a:ext cx="8229600" cy="1143000"/>
          </a:xfrm>
        </p:spPr>
        <p:txBody>
          <a:bodyPr/>
          <a:lstStyle/>
          <a:p>
            <a:r>
              <a:rPr lang="en-US" altLang="zh-CN" dirty="0"/>
              <a:t>Negative cycles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solidFill>
                  <a:srgbClr val="00B050"/>
                </a:solidFill>
              </a:rPr>
              <a:t>Def. </a:t>
            </a:r>
            <a:r>
              <a:rPr lang="en-US" altLang="zh-CN" sz="2400" dirty="0"/>
              <a:t>A </a:t>
            </a:r>
            <a:r>
              <a:rPr lang="en-US" altLang="zh-CN" sz="2400" dirty="0">
                <a:solidFill>
                  <a:srgbClr val="FF0000"/>
                </a:solidFill>
              </a:rPr>
              <a:t>negative cycle </a:t>
            </a:r>
            <a:r>
              <a:rPr lang="en-US" altLang="zh-CN" sz="2400" dirty="0"/>
              <a:t>is a directed cycle </a:t>
            </a:r>
            <a:r>
              <a:rPr lang="en-US" altLang="zh-CN" sz="2400" dirty="0" smtClean="0"/>
              <a:t>whose </a:t>
            </a:r>
            <a:r>
              <a:rPr lang="en-US" altLang="zh-CN" sz="2400" dirty="0"/>
              <a:t>sum of edge weights is negative</a:t>
            </a:r>
            <a:r>
              <a:rPr lang="en-US" altLang="zh-CN" sz="2400" dirty="0" smtClean="0"/>
              <a:t>.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>
                <a:solidFill>
                  <a:srgbClr val="00B050"/>
                </a:solidFill>
              </a:rPr>
              <a:t>Observations</a:t>
            </a:r>
            <a:r>
              <a:rPr lang="en-US" altLang="zh-CN" sz="2400" dirty="0"/>
              <a:t>. If negative cycle C is on a path from </a:t>
            </a:r>
            <a:r>
              <a:rPr lang="en-US" altLang="zh-CN" sz="2400" b="1" dirty="0"/>
              <a:t>s </a:t>
            </a:r>
            <a:r>
              <a:rPr lang="en-US" altLang="zh-CN" sz="2400" dirty="0"/>
              <a:t>to </a:t>
            </a:r>
            <a:r>
              <a:rPr lang="en-US" altLang="zh-CN" sz="2400" b="1" dirty="0"/>
              <a:t>t</a:t>
            </a:r>
            <a:r>
              <a:rPr lang="en-US" altLang="zh-CN" sz="2400" dirty="0"/>
              <a:t>, then shortest </a:t>
            </a:r>
            <a:r>
              <a:rPr lang="en-US" altLang="zh-CN" sz="2400" dirty="0" smtClean="0"/>
              <a:t>path can </a:t>
            </a:r>
            <a:r>
              <a:rPr lang="en-US" altLang="zh-CN" sz="2400" dirty="0"/>
              <a:t>be made arbitrarily negative by spinning around cycle</a:t>
            </a:r>
            <a:r>
              <a:rPr lang="en-US" altLang="zh-CN" sz="2400" dirty="0" smtClean="0"/>
              <a:t>.</a:t>
            </a:r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>
                <a:solidFill>
                  <a:srgbClr val="00B050"/>
                </a:solidFill>
              </a:rPr>
              <a:t>Worse news. </a:t>
            </a:r>
            <a:r>
              <a:rPr lang="en-US" altLang="zh-CN" sz="2400" dirty="0"/>
              <a:t>Need a different problem.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37</a:t>
            </a:fld>
            <a:endParaRPr lang="zh-CN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948" y="1687598"/>
            <a:ext cx="2477219" cy="171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737" y="4512888"/>
            <a:ext cx="4127615" cy="137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156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Shortest paths with negative weights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solidFill>
                  <a:srgbClr val="00B050"/>
                </a:solidFill>
              </a:rPr>
              <a:t>Problem 1</a:t>
            </a:r>
            <a:r>
              <a:rPr lang="en-US" altLang="zh-CN" sz="2400" dirty="0"/>
              <a:t>. Does a given digraph contain a negative cycle?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rgbClr val="00B050"/>
                </a:solidFill>
              </a:rPr>
              <a:t>Problem 2. </a:t>
            </a:r>
            <a:r>
              <a:rPr lang="en-US" altLang="zh-CN" sz="2400" dirty="0"/>
              <a:t>Find the shortest </a:t>
            </a:r>
            <a:r>
              <a:rPr lang="en-US" altLang="zh-CN" sz="2400" dirty="0">
                <a:solidFill>
                  <a:srgbClr val="FF0000"/>
                </a:solidFill>
              </a:rPr>
              <a:t>simple</a:t>
            </a:r>
            <a:r>
              <a:rPr lang="en-US" altLang="zh-CN" sz="2400" dirty="0"/>
              <a:t> path from </a:t>
            </a:r>
            <a:r>
              <a:rPr lang="en-US" altLang="zh-CN" sz="2400" b="1" dirty="0"/>
              <a:t>s </a:t>
            </a:r>
            <a:r>
              <a:rPr lang="en-US" altLang="zh-CN" sz="2400" dirty="0"/>
              <a:t>to </a:t>
            </a:r>
            <a:r>
              <a:rPr lang="en-US" altLang="zh-CN" sz="2400" b="1" dirty="0"/>
              <a:t>t</a:t>
            </a:r>
            <a:r>
              <a:rPr lang="en-US" altLang="zh-CN" sz="2400" dirty="0" smtClean="0"/>
              <a:t>.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>
                <a:solidFill>
                  <a:srgbClr val="00B050"/>
                </a:solidFill>
              </a:rPr>
              <a:t>Bad news</a:t>
            </a:r>
            <a:r>
              <a:rPr lang="en-US" altLang="zh-CN" sz="2400" dirty="0"/>
              <a:t>. Problem 2 is </a:t>
            </a:r>
            <a:r>
              <a:rPr lang="en-US" altLang="zh-CN" sz="2400" b="1" dirty="0">
                <a:solidFill>
                  <a:srgbClr val="FF0000"/>
                </a:solidFill>
              </a:rPr>
              <a:t>intractable</a:t>
            </a:r>
            <a:r>
              <a:rPr lang="en-US" altLang="zh-CN" sz="2400" dirty="0" smtClean="0"/>
              <a:t>.</a:t>
            </a:r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>
                <a:solidFill>
                  <a:srgbClr val="00B050"/>
                </a:solidFill>
              </a:rPr>
              <a:t>Good news</a:t>
            </a:r>
            <a:r>
              <a:rPr lang="en-US" altLang="zh-CN" sz="2400" dirty="0"/>
              <a:t>. Can solve problem 1 in O(VE) steps;</a:t>
            </a:r>
          </a:p>
          <a:p>
            <a:pPr marL="0" indent="0">
              <a:buNone/>
            </a:pPr>
            <a:r>
              <a:rPr lang="en-US" altLang="zh-CN" sz="2400" dirty="0"/>
              <a:t>if no negative cycles, can solve problem 2 with </a:t>
            </a:r>
            <a:r>
              <a:rPr lang="en-US" altLang="zh-CN" sz="2400" dirty="0" smtClean="0"/>
              <a:t>same algorithm</a:t>
            </a:r>
            <a:r>
              <a:rPr lang="en-US" altLang="zh-CN" sz="2400" dirty="0"/>
              <a:t>!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38</a:t>
            </a:fld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4127615" cy="137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679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0646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en-US" altLang="zh-CN" sz="3600" dirty="0"/>
              <a:t>Shortest paths with negative weights: dynamic programming algorithm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536504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A simple solution that works!</a:t>
            </a:r>
          </a:p>
          <a:p>
            <a:r>
              <a:rPr lang="en-US" altLang="zh-CN" dirty="0" smtClean="0"/>
              <a:t>Initialize </a:t>
            </a:r>
            <a:r>
              <a:rPr lang="en-US" altLang="zh-CN" b="1" dirty="0" err="1"/>
              <a:t>distTo</a:t>
            </a:r>
            <a:r>
              <a:rPr lang="en-US" altLang="zh-CN" b="1" dirty="0"/>
              <a:t>[v] = </a:t>
            </a:r>
            <a:r>
              <a:rPr lang="en-US" altLang="zh-CN" dirty="0" smtClean="0"/>
              <a:t>∞, </a:t>
            </a:r>
            <a:r>
              <a:rPr lang="en-US" altLang="zh-CN" b="1" dirty="0" err="1"/>
              <a:t>distTo</a:t>
            </a:r>
            <a:r>
              <a:rPr lang="en-US" altLang="zh-CN" b="1" dirty="0"/>
              <a:t>[s]= 0.</a:t>
            </a:r>
          </a:p>
          <a:p>
            <a:r>
              <a:rPr lang="en-US" altLang="zh-CN" dirty="0" smtClean="0"/>
              <a:t>Repeat </a:t>
            </a:r>
            <a:r>
              <a:rPr lang="en-US" altLang="zh-CN" b="1" dirty="0"/>
              <a:t>V </a:t>
            </a:r>
            <a:r>
              <a:rPr lang="en-US" altLang="zh-CN" dirty="0"/>
              <a:t>times: relax each edge </a:t>
            </a:r>
            <a:r>
              <a:rPr lang="en-US" altLang="zh-CN" b="1" dirty="0"/>
              <a:t>e</a:t>
            </a:r>
            <a:r>
              <a:rPr lang="en-US" altLang="zh-CN" dirty="0" smtClean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39</a:t>
            </a:fld>
            <a:endParaRPr lang="zh-CN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9078"/>
            <a:ext cx="8748464" cy="150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5445224"/>
            <a:ext cx="2733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3779912" y="5949280"/>
            <a:ext cx="2547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Negative cycle exists!</a:t>
            </a:r>
            <a:endParaRPr lang="zh-CN" altLang="en-US" dirty="0"/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2915816" y="616530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76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Shortest Path &amp; Geodesics in Shape Deformation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76" y="1658466"/>
            <a:ext cx="2520280" cy="219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2" y="3849089"/>
            <a:ext cx="52101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07504" y="6290156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err="1"/>
              <a:t>Lipman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Yaron</a:t>
            </a:r>
            <a:r>
              <a:rPr lang="en-US" altLang="zh-CN" sz="1400" dirty="0"/>
              <a:t> and </a:t>
            </a:r>
            <a:r>
              <a:rPr lang="en-US" altLang="zh-CN" sz="1400" dirty="0" err="1"/>
              <a:t>Sorkine</a:t>
            </a:r>
            <a:r>
              <a:rPr lang="en-US" altLang="zh-CN" sz="1400" dirty="0"/>
              <a:t>, Olga and Levin, David and Cohen-Or, Daniel. Linear rotation-invariant coordinates for meshes. SIGGRAPH '05.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194274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Dynamic programming algorithm trace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E8355607-17A1-4E4D-AFB5-E4A973756996}" type="slidenum">
              <a:rPr lang="zh-CN" altLang="en-US" smtClean="0"/>
              <a:t>40</a:t>
            </a:fld>
            <a:endParaRPr lang="zh-CN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943884" cy="52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907704" y="6235016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Phase 1, 2, …, 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18001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Dynamic programming algorithm: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u="sng" dirty="0">
                <a:solidFill>
                  <a:srgbClr val="FF0000"/>
                </a:solidFill>
              </a:rPr>
              <a:t>Running time. </a:t>
            </a:r>
            <a:r>
              <a:rPr lang="en-US" altLang="zh-CN" sz="2800" dirty="0"/>
              <a:t>Proportional to E V</a:t>
            </a:r>
            <a:r>
              <a:rPr lang="en-US" altLang="zh-CN" sz="2800" dirty="0" smtClean="0"/>
              <a:t>.</a:t>
            </a:r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r>
              <a:rPr lang="en-US" altLang="zh-CN" sz="2800" u="sng" dirty="0">
                <a:solidFill>
                  <a:srgbClr val="FF0000"/>
                </a:solidFill>
              </a:rPr>
              <a:t>Proposition. </a:t>
            </a:r>
            <a:r>
              <a:rPr lang="en-US" altLang="zh-CN" sz="2800" dirty="0" smtClean="0"/>
              <a:t>If there </a:t>
            </a:r>
            <a:r>
              <a:rPr lang="en-US" altLang="zh-CN" sz="2800" dirty="0"/>
              <a:t>are no negative cycles, upon termination </a:t>
            </a:r>
            <a:r>
              <a:rPr lang="en-US" altLang="zh-CN" sz="2800" b="1" dirty="0" err="1"/>
              <a:t>distTo</a:t>
            </a:r>
            <a:r>
              <a:rPr lang="en-US" altLang="zh-CN" sz="2800" b="1" dirty="0"/>
              <a:t>[v] </a:t>
            </a:r>
            <a:r>
              <a:rPr lang="en-US" altLang="zh-CN" sz="2800" dirty="0" smtClean="0"/>
              <a:t>is the </a:t>
            </a:r>
            <a:r>
              <a:rPr lang="en-US" altLang="zh-CN" sz="2800" dirty="0"/>
              <a:t>length of the shortest path from </a:t>
            </a:r>
            <a:r>
              <a:rPr lang="en-US" altLang="zh-CN" sz="2800" dirty="0" err="1"/>
              <a:t>from</a:t>
            </a:r>
            <a:r>
              <a:rPr lang="en-US" altLang="zh-CN" sz="2800" dirty="0"/>
              <a:t> </a:t>
            </a:r>
            <a:r>
              <a:rPr lang="en-US" altLang="zh-CN" sz="2800" b="1" dirty="0"/>
              <a:t>s </a:t>
            </a:r>
            <a:r>
              <a:rPr lang="en-US" altLang="zh-CN" sz="2800" dirty="0"/>
              <a:t>to </a:t>
            </a:r>
            <a:r>
              <a:rPr lang="en-US" altLang="zh-CN" sz="2800" b="1" dirty="0" smtClean="0"/>
              <a:t>v</a:t>
            </a:r>
            <a:r>
              <a:rPr lang="en-US" altLang="zh-CN" sz="2800" dirty="0" smtClean="0"/>
              <a:t>, </a:t>
            </a:r>
            <a:r>
              <a:rPr lang="en-US" altLang="zh-CN" sz="2800" dirty="0"/>
              <a:t>and </a:t>
            </a:r>
            <a:r>
              <a:rPr lang="en-US" altLang="zh-CN" sz="2800" b="1" dirty="0" err="1"/>
              <a:t>edgeTo</a:t>
            </a:r>
            <a:r>
              <a:rPr lang="en-US" altLang="zh-CN" sz="2800" b="1" dirty="0"/>
              <a:t>[] </a:t>
            </a:r>
            <a:r>
              <a:rPr lang="en-US" altLang="zh-CN" sz="2800" dirty="0"/>
              <a:t>gives the shortest </a:t>
            </a:r>
            <a:r>
              <a:rPr lang="en-US" altLang="zh-CN" sz="2800" dirty="0" smtClean="0"/>
              <a:t>paths.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8001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Bellman-Ford-Moore algorithm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dirty="0" smtClean="0">
                <a:solidFill>
                  <a:srgbClr val="FF0000"/>
                </a:solidFill>
              </a:rPr>
              <a:t>Observation</a:t>
            </a:r>
            <a:r>
              <a:rPr lang="en-US" altLang="zh-CN" sz="2400" dirty="0">
                <a:solidFill>
                  <a:srgbClr val="FF0000"/>
                </a:solidFill>
              </a:rPr>
              <a:t>. </a:t>
            </a:r>
            <a:r>
              <a:rPr lang="en-US" altLang="zh-CN" sz="2400" dirty="0"/>
              <a:t>If </a:t>
            </a:r>
            <a:r>
              <a:rPr lang="en-US" altLang="zh-CN" sz="2400" b="1" dirty="0" err="1"/>
              <a:t>distTo</a:t>
            </a:r>
            <a:r>
              <a:rPr lang="en-US" altLang="zh-CN" sz="2400" b="1" dirty="0"/>
              <a:t>[v] </a:t>
            </a:r>
            <a:r>
              <a:rPr lang="en-US" altLang="zh-CN" sz="2400" dirty="0"/>
              <a:t>doesn't change during phase </a:t>
            </a:r>
            <a:r>
              <a:rPr lang="en-US" altLang="zh-CN" sz="2400" b="1" dirty="0" smtClean="0"/>
              <a:t>i</a:t>
            </a:r>
            <a:r>
              <a:rPr lang="en-US" altLang="zh-CN" sz="2400" dirty="0" smtClean="0"/>
              <a:t>, no </a:t>
            </a:r>
            <a:r>
              <a:rPr lang="en-US" altLang="zh-CN" sz="2400" dirty="0"/>
              <a:t>need to relax any edge leaving </a:t>
            </a:r>
            <a:r>
              <a:rPr lang="en-US" altLang="zh-CN" sz="2400" b="1" dirty="0"/>
              <a:t>v </a:t>
            </a:r>
            <a:r>
              <a:rPr lang="en-US" altLang="zh-CN" sz="2400" dirty="0"/>
              <a:t>in phase </a:t>
            </a:r>
            <a:r>
              <a:rPr lang="en-US" altLang="zh-CN" sz="2400" b="1" dirty="0"/>
              <a:t>i+1</a:t>
            </a:r>
            <a:r>
              <a:rPr lang="en-US" altLang="zh-CN" sz="2400" dirty="0" smtClean="0"/>
              <a:t>.</a:t>
            </a:r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>
                <a:solidFill>
                  <a:srgbClr val="FF0000"/>
                </a:solidFill>
              </a:rPr>
              <a:t>FIFO implementation</a:t>
            </a:r>
            <a:r>
              <a:rPr lang="en-US" altLang="zh-CN" sz="2400" dirty="0"/>
              <a:t>. Maintain </a:t>
            </a:r>
            <a:r>
              <a:rPr lang="en-US" altLang="zh-CN" sz="2400" dirty="0">
                <a:solidFill>
                  <a:srgbClr val="FF0000"/>
                </a:solidFill>
              </a:rPr>
              <a:t>queue</a:t>
            </a:r>
            <a:r>
              <a:rPr lang="en-US" altLang="zh-CN" sz="2400" dirty="0"/>
              <a:t> of vertices whose distance changed</a:t>
            </a:r>
            <a:r>
              <a:rPr lang="en-US" altLang="zh-CN" sz="2400" dirty="0" smtClean="0"/>
              <a:t>.</a:t>
            </a:r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>
                <a:solidFill>
                  <a:srgbClr val="FF0000"/>
                </a:solidFill>
              </a:rPr>
              <a:t>Running time.</a:t>
            </a:r>
          </a:p>
          <a:p>
            <a:r>
              <a:rPr lang="en-US" altLang="zh-CN" sz="2400" dirty="0" smtClean="0"/>
              <a:t>Proportional </a:t>
            </a:r>
            <a:r>
              <a:rPr lang="en-US" altLang="zh-CN" sz="2400" dirty="0"/>
              <a:t>to EV in worst case.</a:t>
            </a:r>
          </a:p>
          <a:p>
            <a:r>
              <a:rPr lang="en-US" altLang="zh-CN" sz="2400" dirty="0" smtClean="0"/>
              <a:t>Much </a:t>
            </a:r>
            <a:r>
              <a:rPr lang="en-US" altLang="zh-CN" sz="2400" dirty="0"/>
              <a:t>faster than that in practice.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42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483006" y="4002008"/>
            <a:ext cx="3834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be careful to keep at most one copy of each vertex on queue</a:t>
            </a:r>
            <a:endParaRPr lang="zh-CN" altLang="en-US" dirty="0"/>
          </a:p>
        </p:txBody>
      </p:sp>
      <p:sp>
        <p:nvSpPr>
          <p:cNvPr id="6" name="右箭头 5"/>
          <p:cNvSpPr/>
          <p:nvPr/>
        </p:nvSpPr>
        <p:spPr>
          <a:xfrm rot="16200000">
            <a:off x="5004048" y="350100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8001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Bellman-Ford-Moore algorithm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43</a:t>
            </a:fld>
            <a:endParaRPr lang="zh-CN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22855"/>
            <a:ext cx="8312795" cy="602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8001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Single source shortest paths implementation: cost 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299794"/>
            <a:ext cx="8229600" cy="12255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CN" dirty="0"/>
              <a:t>Remark 1. Cycles make the problem harder.</a:t>
            </a:r>
          </a:p>
          <a:p>
            <a:pPr marL="0" indent="0">
              <a:buNone/>
            </a:pPr>
            <a:r>
              <a:rPr lang="en-US" altLang="zh-CN" dirty="0"/>
              <a:t>Remark 2. Negative weights make the problem harder.</a:t>
            </a:r>
          </a:p>
          <a:p>
            <a:pPr marL="0" indent="0">
              <a:buNone/>
            </a:pPr>
            <a:r>
              <a:rPr lang="en-US" altLang="zh-CN" dirty="0"/>
              <a:t>Remark 3. Negative cycles makes the problem intractable.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44</a:t>
            </a:fld>
            <a:endParaRPr lang="zh-CN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076898" cy="330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8001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Currency conversion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9688" y="908719"/>
            <a:ext cx="8954312" cy="1440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u="sng" dirty="0">
                <a:solidFill>
                  <a:srgbClr val="00B050"/>
                </a:solidFill>
              </a:rPr>
              <a:t>Problem. </a:t>
            </a:r>
            <a:r>
              <a:rPr lang="en-US" altLang="zh-CN" sz="2800" dirty="0"/>
              <a:t>Given currencies and exchange rates, what is best way to </a:t>
            </a:r>
            <a:r>
              <a:rPr lang="en-US" altLang="zh-CN" sz="2800" dirty="0" smtClean="0"/>
              <a:t>convert one </a:t>
            </a:r>
            <a:r>
              <a:rPr lang="en-US" altLang="zh-CN" sz="2800" dirty="0"/>
              <a:t>ounce of gold to US dollars?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45</a:t>
            </a:fld>
            <a:endParaRPr lang="zh-CN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447925"/>
            <a:ext cx="80962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04058"/>
            <a:ext cx="7560840" cy="321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8001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Currency </a:t>
            </a:r>
            <a:r>
              <a:rPr lang="en-US" altLang="zh-CN" sz="3600" dirty="0" smtClean="0"/>
              <a:t>conversion - </a:t>
            </a:r>
            <a:r>
              <a:rPr lang="en-US" altLang="zh-CN" sz="3600" dirty="0"/>
              <a:t>Graph </a:t>
            </a:r>
            <a:r>
              <a:rPr lang="en-US" altLang="zh-CN" sz="3600" dirty="0" smtClean="0"/>
              <a:t>formulation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Vertex </a:t>
            </a:r>
            <a:r>
              <a:rPr lang="en-US" altLang="zh-CN" sz="2800" dirty="0"/>
              <a:t>= currency.</a:t>
            </a:r>
          </a:p>
          <a:p>
            <a:r>
              <a:rPr lang="en-US" altLang="zh-CN" sz="2800" dirty="0" smtClean="0"/>
              <a:t>Edge </a:t>
            </a:r>
            <a:r>
              <a:rPr lang="en-US" altLang="zh-CN" sz="2800" dirty="0"/>
              <a:t>= transaction, with weight equal to </a:t>
            </a:r>
            <a:r>
              <a:rPr lang="en-US" altLang="zh-CN" sz="2800" dirty="0" smtClean="0"/>
              <a:t>exchange </a:t>
            </a:r>
            <a:r>
              <a:rPr lang="en-US" altLang="zh-CN" sz="2800" dirty="0"/>
              <a:t>rate.</a:t>
            </a:r>
          </a:p>
          <a:p>
            <a:r>
              <a:rPr lang="en-US" altLang="zh-CN" sz="2800" dirty="0" smtClean="0"/>
              <a:t>Find </a:t>
            </a:r>
            <a:r>
              <a:rPr lang="en-US" altLang="zh-CN" sz="2800" dirty="0"/>
              <a:t>path that maximizes product of weights.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46</a:t>
            </a:fld>
            <a:endParaRPr lang="zh-CN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27" y="2996952"/>
            <a:ext cx="692467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67544" y="637203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Challenge. </a:t>
            </a:r>
            <a:r>
              <a:rPr lang="en-US" altLang="zh-CN" dirty="0">
                <a:solidFill>
                  <a:srgbClr val="0000FF"/>
                </a:solidFill>
              </a:rPr>
              <a:t>Express as a shortest path problem.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001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Currency </a:t>
            </a:r>
            <a:r>
              <a:rPr lang="en-US" altLang="zh-CN" sz="3600" dirty="0" smtClean="0"/>
              <a:t>conversion - </a:t>
            </a:r>
            <a:r>
              <a:rPr lang="en-US" altLang="zh-CN" sz="3600" dirty="0"/>
              <a:t>Graph </a:t>
            </a:r>
            <a:r>
              <a:rPr lang="en-US" altLang="zh-CN" sz="3600" dirty="0" smtClean="0"/>
              <a:t>formulation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Reduce to shortest path problem by taking </a:t>
            </a:r>
            <a:r>
              <a:rPr lang="en-US" altLang="zh-CN" sz="2400" dirty="0" smtClean="0"/>
              <a:t>logs</a:t>
            </a:r>
          </a:p>
          <a:p>
            <a:r>
              <a:rPr lang="en-US" altLang="zh-CN" sz="2000" dirty="0"/>
              <a:t>Let weight of edge </a:t>
            </a:r>
            <a:r>
              <a:rPr lang="en-US" altLang="zh-CN" sz="2000" b="1" dirty="0" smtClean="0"/>
              <a:t>v</a:t>
            </a:r>
            <a:r>
              <a:rPr lang="en-US" altLang="zh-CN" sz="2000" dirty="0" smtClean="0"/>
              <a:t>-&gt;</a:t>
            </a:r>
            <a:r>
              <a:rPr lang="en-US" altLang="zh-CN" sz="2000" b="1" dirty="0" smtClean="0"/>
              <a:t>w </a:t>
            </a:r>
            <a:r>
              <a:rPr lang="en-US" altLang="zh-CN" sz="2000" dirty="0"/>
              <a:t>be - </a:t>
            </a:r>
            <a:r>
              <a:rPr lang="en-US" altLang="zh-CN" sz="2000" dirty="0" err="1"/>
              <a:t>lg</a:t>
            </a:r>
            <a:r>
              <a:rPr lang="en-US" altLang="zh-CN" sz="2000" dirty="0"/>
              <a:t> (exchange rate from currency </a:t>
            </a:r>
            <a:r>
              <a:rPr lang="en-US" altLang="zh-CN" sz="2000" b="1" dirty="0"/>
              <a:t>v </a:t>
            </a:r>
            <a:r>
              <a:rPr lang="en-US" altLang="zh-CN" sz="2000" dirty="0"/>
              <a:t>to </a:t>
            </a:r>
            <a:r>
              <a:rPr lang="en-US" altLang="zh-CN" sz="2000" b="1" dirty="0"/>
              <a:t>w</a:t>
            </a:r>
            <a:r>
              <a:rPr lang="en-US" altLang="zh-CN" sz="2000" dirty="0"/>
              <a:t>).</a:t>
            </a:r>
          </a:p>
          <a:p>
            <a:r>
              <a:rPr lang="en-US" altLang="zh-CN" sz="2000" dirty="0" smtClean="0"/>
              <a:t>Multiplication </a:t>
            </a:r>
            <a:r>
              <a:rPr lang="en-US" altLang="zh-CN" sz="2000" dirty="0"/>
              <a:t>turns to addition.</a:t>
            </a:r>
          </a:p>
          <a:p>
            <a:r>
              <a:rPr lang="en-US" altLang="zh-CN" sz="2000" dirty="0" smtClean="0"/>
              <a:t>Shortest </a:t>
            </a:r>
            <a:r>
              <a:rPr lang="en-US" altLang="zh-CN" sz="2000" dirty="0"/>
              <a:t>path with given weights corresponds to best exchange sequence</a:t>
            </a:r>
            <a:r>
              <a:rPr lang="en-US" altLang="zh-CN" sz="2400" dirty="0"/>
              <a:t>.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47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67544" y="637203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Challenge. </a:t>
            </a:r>
            <a:r>
              <a:rPr lang="en-US" altLang="zh-CN" dirty="0">
                <a:solidFill>
                  <a:srgbClr val="0000FF"/>
                </a:solidFill>
              </a:rPr>
              <a:t>Solve shortest path problem with </a:t>
            </a:r>
            <a:r>
              <a:rPr lang="en-US" altLang="zh-CN" dirty="0">
                <a:solidFill>
                  <a:srgbClr val="FF0000"/>
                </a:solidFill>
              </a:rPr>
              <a:t>negative weights</a:t>
            </a:r>
            <a:r>
              <a:rPr lang="en-US" altLang="zh-CN" dirty="0" smtClean="0"/>
              <a:t>.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14" y="3140968"/>
            <a:ext cx="690562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4363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Shortest paths application: </a:t>
            </a:r>
            <a:r>
              <a:rPr lang="en-US" altLang="zh-CN" b="1" dirty="0">
                <a:solidFill>
                  <a:srgbClr val="FF0000"/>
                </a:solidFill>
              </a:rPr>
              <a:t>arbitrage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/>
              <a:t>Is there an arbitrage opportunity in currency graph?</a:t>
            </a:r>
          </a:p>
          <a:p>
            <a:r>
              <a:rPr lang="fr-FR" altLang="zh-CN" sz="2800" dirty="0" smtClean="0"/>
              <a:t>Ex</a:t>
            </a:r>
            <a:r>
              <a:rPr lang="fr-FR" altLang="zh-CN" sz="2800" dirty="0"/>
              <a:t>: $1 </a:t>
            </a:r>
            <a:r>
              <a:rPr lang="fr-FR" altLang="zh-CN" sz="2800" dirty="0" smtClean="0"/>
              <a:t>=&gt; </a:t>
            </a:r>
            <a:r>
              <a:rPr lang="fr-FR" altLang="zh-CN" sz="2800" dirty="0"/>
              <a:t>1.3941 Francs </a:t>
            </a:r>
            <a:r>
              <a:rPr lang="fr-FR" altLang="zh-CN" sz="2800" dirty="0" smtClean="0"/>
              <a:t>=&gt; </a:t>
            </a:r>
            <a:r>
              <a:rPr lang="fr-FR" altLang="zh-CN" sz="2800" dirty="0"/>
              <a:t>0.9308 Euros </a:t>
            </a:r>
            <a:r>
              <a:rPr lang="fr-FR" altLang="zh-CN" sz="2800" dirty="0" smtClean="0"/>
              <a:t>=&gt; </a:t>
            </a:r>
            <a:r>
              <a:rPr lang="fr-FR" altLang="zh-CN" sz="2800" dirty="0"/>
              <a:t>$1.00084.</a:t>
            </a:r>
          </a:p>
          <a:p>
            <a:r>
              <a:rPr lang="en-US" altLang="zh-CN" sz="2800" dirty="0" smtClean="0"/>
              <a:t>Is </a:t>
            </a:r>
            <a:r>
              <a:rPr lang="en-US" altLang="zh-CN" sz="2800" dirty="0"/>
              <a:t>there a negative cost cycle?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48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12500" y="6309320"/>
            <a:ext cx="4259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Remark. </a:t>
            </a:r>
            <a:r>
              <a:rPr lang="en-US" altLang="zh-CN" dirty="0">
                <a:solidFill>
                  <a:srgbClr val="0000FF"/>
                </a:solidFill>
              </a:rPr>
              <a:t>Fastest algorithm is valuable!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7704856" cy="341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8001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en-US" altLang="zh-CN" dirty="0"/>
              <a:t>Negative cycle detection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96752"/>
            <a:ext cx="889248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/>
              <a:t>If there is a negative cycle reachable from s.</a:t>
            </a:r>
          </a:p>
          <a:p>
            <a:pPr marL="0" indent="0"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Bellman-Ford-Moore gets stuck in loop, updating vertices in cycle</a:t>
            </a:r>
            <a:r>
              <a:rPr lang="en-US" altLang="zh-CN" sz="2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Proposition. If any vertex </a:t>
            </a:r>
            <a:r>
              <a:rPr lang="en-US" altLang="zh-CN" sz="2800" b="1" dirty="0"/>
              <a:t>v </a:t>
            </a:r>
            <a:r>
              <a:rPr lang="en-US" altLang="zh-CN" sz="2800" dirty="0"/>
              <a:t>is updated in phase </a:t>
            </a:r>
            <a:r>
              <a:rPr lang="en-US" altLang="zh-CN" sz="2800" b="1" dirty="0"/>
              <a:t>V</a:t>
            </a:r>
            <a:r>
              <a:rPr lang="en-US" altLang="zh-CN" sz="2800" dirty="0"/>
              <a:t>, there exists a </a:t>
            </a:r>
            <a:r>
              <a:rPr lang="en-US" altLang="zh-CN" sz="2800" dirty="0" smtClean="0"/>
              <a:t>negative cycle</a:t>
            </a:r>
            <a:r>
              <a:rPr lang="en-US" altLang="zh-CN" sz="2800" dirty="0"/>
              <a:t>, and we can trace back </a:t>
            </a:r>
            <a:r>
              <a:rPr lang="en-US" altLang="zh-CN" sz="2800" b="1" dirty="0" err="1"/>
              <a:t>edgeTo</a:t>
            </a:r>
            <a:r>
              <a:rPr lang="en-US" altLang="zh-CN" sz="2800" b="1" dirty="0"/>
              <a:t>[v] </a:t>
            </a:r>
            <a:r>
              <a:rPr lang="en-US" altLang="zh-CN" sz="2800" dirty="0"/>
              <a:t>to find it.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49</a:t>
            </a:fld>
            <a:endParaRPr lang="zh-CN" alt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00" y="2843213"/>
            <a:ext cx="7593356" cy="195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800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Shortest Path </a:t>
            </a:r>
            <a:r>
              <a:rPr lang="en-US" altLang="zh-CN" dirty="0">
                <a:solidFill>
                  <a:srgbClr val="0000FF"/>
                </a:solidFill>
              </a:rPr>
              <a:t>Problems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Edge-weighted graphs G=(V,E), </a:t>
            </a:r>
            <a:r>
              <a:rPr lang="en-US" altLang="zh-CN" sz="2800" b="1" dirty="0" err="1">
                <a:solidFill>
                  <a:srgbClr val="00B050"/>
                </a:solidFill>
              </a:rPr>
              <a:t>wt</a:t>
            </a:r>
            <a:endParaRPr lang="en-US" altLang="zh-CN" sz="2800" b="1" dirty="0">
              <a:solidFill>
                <a:srgbClr val="00B050"/>
              </a:solidFill>
            </a:endParaRPr>
          </a:p>
          <a:p>
            <a:r>
              <a:rPr lang="en-US" altLang="zh-CN" sz="2800" dirty="0" smtClean="0"/>
              <a:t>Shortest-path </a:t>
            </a:r>
            <a:r>
              <a:rPr lang="en-US" altLang="zh-CN" sz="2800" dirty="0"/>
              <a:t>variants:</a:t>
            </a:r>
          </a:p>
          <a:p>
            <a:pPr marL="857250" lvl="1" indent="-457200"/>
            <a:r>
              <a:rPr lang="en-US" altLang="zh-CN" sz="2400" dirty="0" smtClean="0"/>
              <a:t>Source </a:t>
            </a:r>
            <a:r>
              <a:rPr lang="en-US" altLang="zh-CN" sz="2400" dirty="0"/>
              <a:t>to destination </a:t>
            </a:r>
            <a:r>
              <a:rPr lang="en-US" altLang="zh-CN" sz="2400" b="1" dirty="0"/>
              <a:t>s</a:t>
            </a:r>
            <a:r>
              <a:rPr lang="en-US" altLang="zh-CN" sz="2400" dirty="0"/>
              <a:t>-</a:t>
            </a:r>
            <a:r>
              <a:rPr lang="en-US" altLang="zh-CN" sz="2400" b="1" dirty="0"/>
              <a:t>t: </a:t>
            </a:r>
            <a:r>
              <a:rPr lang="el-GR" altLang="zh-CN" sz="2400" dirty="0"/>
              <a:t>δ</a:t>
            </a:r>
            <a:r>
              <a:rPr lang="el-GR" altLang="zh-CN" sz="2400" b="1" dirty="0"/>
              <a:t>(</a:t>
            </a:r>
            <a:r>
              <a:rPr lang="en-US" altLang="zh-CN" sz="2400" b="1" dirty="0" err="1"/>
              <a:t>s,t</a:t>
            </a:r>
            <a:r>
              <a:rPr lang="en-US" altLang="zh-CN" sz="2400" b="1" dirty="0"/>
              <a:t>)</a:t>
            </a:r>
          </a:p>
          <a:p>
            <a:pPr marL="857250" lvl="1" indent="-457200"/>
            <a:r>
              <a:rPr lang="en-US" altLang="zh-CN" sz="2400" dirty="0" smtClean="0"/>
              <a:t>Source </a:t>
            </a:r>
            <a:r>
              <a:rPr lang="en-US" altLang="zh-CN" sz="2400" b="1" dirty="0"/>
              <a:t>s </a:t>
            </a:r>
            <a:r>
              <a:rPr lang="en-US" altLang="zh-CN" sz="2400" dirty="0"/>
              <a:t>to all other vertices: δ</a:t>
            </a:r>
            <a:r>
              <a:rPr lang="en-US" altLang="zh-CN" sz="2400" b="1" dirty="0"/>
              <a:t>(</a:t>
            </a:r>
            <a:r>
              <a:rPr lang="en-US" altLang="zh-CN" sz="2400" b="1" dirty="0" err="1"/>
              <a:t>s,v</a:t>
            </a:r>
            <a:r>
              <a:rPr lang="en-US" altLang="zh-CN" sz="2400" b="1" dirty="0"/>
              <a:t>) for all v in V</a:t>
            </a:r>
          </a:p>
          <a:p>
            <a:pPr marL="857250" lvl="1" indent="-457200"/>
            <a:r>
              <a:rPr lang="en-US" altLang="zh-CN" sz="2400" dirty="0" smtClean="0"/>
              <a:t>All </a:t>
            </a:r>
            <a:r>
              <a:rPr lang="en-US" altLang="zh-CN" sz="2400" dirty="0"/>
              <a:t>pairs: δ</a:t>
            </a:r>
            <a:r>
              <a:rPr lang="en-US" altLang="zh-CN" sz="2400" b="1" dirty="0"/>
              <a:t>(</a:t>
            </a:r>
            <a:r>
              <a:rPr lang="en-US" altLang="zh-CN" sz="2400" b="1" dirty="0" err="1"/>
              <a:t>u,v</a:t>
            </a:r>
            <a:r>
              <a:rPr lang="en-US" altLang="zh-CN" sz="2400" b="1" dirty="0"/>
              <a:t>) for all </a:t>
            </a:r>
            <a:r>
              <a:rPr lang="en-US" altLang="zh-CN" sz="2400" b="1" dirty="0" err="1"/>
              <a:t>u,v</a:t>
            </a:r>
            <a:r>
              <a:rPr lang="en-US" altLang="zh-CN" sz="2400" b="1" dirty="0"/>
              <a:t> in V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37112"/>
            <a:ext cx="30956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7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Shortest paths 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268760"/>
            <a:ext cx="9036496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CN" dirty="0" err="1">
                <a:solidFill>
                  <a:srgbClr val="FF0000"/>
                </a:solidFill>
              </a:rPr>
              <a:t>Dijkstra’s</a:t>
            </a:r>
            <a:r>
              <a:rPr lang="en-US" altLang="zh-CN" dirty="0">
                <a:solidFill>
                  <a:srgbClr val="FF0000"/>
                </a:solidFill>
              </a:rPr>
              <a:t> algorithm.</a:t>
            </a:r>
          </a:p>
          <a:p>
            <a:r>
              <a:rPr lang="en-US" altLang="zh-CN" dirty="0" smtClean="0"/>
              <a:t>Nearly </a:t>
            </a:r>
            <a:r>
              <a:rPr lang="en-US" altLang="zh-CN" dirty="0"/>
              <a:t>linear-time when weights are nonnegative.</a:t>
            </a:r>
          </a:p>
          <a:p>
            <a:r>
              <a:rPr lang="en-US" altLang="zh-CN" dirty="0" smtClean="0"/>
              <a:t>Generalization </a:t>
            </a:r>
            <a:r>
              <a:rPr lang="en-US" altLang="zh-CN" dirty="0"/>
              <a:t>encompasses DFS, BFS, and Prim.</a:t>
            </a:r>
          </a:p>
          <a:p>
            <a:pPr marL="0" indent="0">
              <a:buNone/>
            </a:pPr>
            <a:endParaRPr lang="en-US" altLang="zh-CN" sz="2900" dirty="0" smtClean="0"/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Acyclic </a:t>
            </a:r>
            <a:r>
              <a:rPr lang="en-US" altLang="zh-CN" dirty="0">
                <a:solidFill>
                  <a:srgbClr val="FF0000"/>
                </a:solidFill>
              </a:rPr>
              <a:t>networks.</a:t>
            </a:r>
          </a:p>
          <a:p>
            <a:r>
              <a:rPr lang="en-US" altLang="zh-CN" dirty="0" smtClean="0"/>
              <a:t>Arise </a:t>
            </a:r>
            <a:r>
              <a:rPr lang="en-US" altLang="zh-CN" dirty="0"/>
              <a:t>in applications.</a:t>
            </a:r>
          </a:p>
          <a:p>
            <a:r>
              <a:rPr lang="en-US" altLang="zh-CN" dirty="0" smtClean="0"/>
              <a:t>Faster </a:t>
            </a:r>
            <a:r>
              <a:rPr lang="en-US" altLang="zh-CN" dirty="0"/>
              <a:t>than </a:t>
            </a:r>
            <a:r>
              <a:rPr lang="en-US" altLang="zh-CN" dirty="0" err="1"/>
              <a:t>Dijkstra’s</a:t>
            </a:r>
            <a:r>
              <a:rPr lang="en-US" altLang="zh-CN" dirty="0"/>
              <a:t> algorithm.</a:t>
            </a:r>
          </a:p>
          <a:p>
            <a:r>
              <a:rPr lang="en-US" altLang="zh-CN" dirty="0" smtClean="0"/>
              <a:t>Negative </a:t>
            </a:r>
            <a:r>
              <a:rPr lang="en-US" altLang="zh-CN" dirty="0"/>
              <a:t>weights are no problem.</a:t>
            </a:r>
          </a:p>
          <a:p>
            <a:pPr marL="0" indent="0">
              <a:buNone/>
            </a:pPr>
            <a:endParaRPr lang="en-US" altLang="zh-CN" sz="2900" dirty="0" smtClean="0"/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Negative </a:t>
            </a:r>
            <a:r>
              <a:rPr lang="en-US" altLang="zh-CN" dirty="0">
                <a:solidFill>
                  <a:srgbClr val="FF0000"/>
                </a:solidFill>
              </a:rPr>
              <a:t>weights.</a:t>
            </a:r>
          </a:p>
          <a:p>
            <a:r>
              <a:rPr lang="en-US" altLang="zh-CN" dirty="0" smtClean="0"/>
              <a:t>Arise </a:t>
            </a:r>
            <a:r>
              <a:rPr lang="en-US" altLang="zh-CN" dirty="0"/>
              <a:t>in applications.</a:t>
            </a:r>
          </a:p>
          <a:p>
            <a:r>
              <a:rPr lang="en-US" altLang="zh-CN" dirty="0" smtClean="0"/>
              <a:t>If </a:t>
            </a:r>
            <a:r>
              <a:rPr lang="en-US" altLang="zh-CN" dirty="0"/>
              <a:t>negative cycles, shortest simple-paths problem is intractable </a:t>
            </a:r>
            <a:r>
              <a:rPr lang="en-US" altLang="zh-CN" dirty="0" smtClean="0"/>
              <a:t>!</a:t>
            </a:r>
            <a:endParaRPr lang="en-US" altLang="zh-CN" dirty="0"/>
          </a:p>
          <a:p>
            <a:r>
              <a:rPr lang="en-US" altLang="zh-CN" dirty="0" smtClean="0"/>
              <a:t>If </a:t>
            </a:r>
            <a:r>
              <a:rPr lang="en-US" altLang="zh-CN" dirty="0"/>
              <a:t>no negative cycles, solvable via classic algorithms.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Shortest-paths </a:t>
            </a:r>
            <a:r>
              <a:rPr lang="en-US" altLang="zh-CN" dirty="0">
                <a:solidFill>
                  <a:srgbClr val="FF0000"/>
                </a:solidFill>
              </a:rPr>
              <a:t>is a broadly useful problem-solving model.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01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53752"/>
            <a:ext cx="8928992" cy="566936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Early history of shortest paths algorithms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361459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dirty="0" err="1"/>
              <a:t>Shimbel</a:t>
            </a:r>
            <a:r>
              <a:rPr lang="en-US" altLang="zh-CN" dirty="0"/>
              <a:t> (1955). Information networks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  <a:p>
            <a:r>
              <a:rPr lang="en-US" altLang="zh-CN" dirty="0"/>
              <a:t>Ford (1956). RAND, economics of transportation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  <a:p>
            <a:r>
              <a:rPr lang="en-US" altLang="zh-CN" dirty="0" err="1"/>
              <a:t>Leyzorek</a:t>
            </a:r>
            <a:r>
              <a:rPr lang="en-US" altLang="zh-CN" dirty="0"/>
              <a:t>, Gray, Johnson, </a:t>
            </a:r>
            <a:r>
              <a:rPr lang="en-US" altLang="zh-CN" dirty="0" err="1"/>
              <a:t>Ladew</a:t>
            </a:r>
            <a:r>
              <a:rPr lang="en-US" altLang="zh-CN" dirty="0"/>
              <a:t>, </a:t>
            </a:r>
            <a:r>
              <a:rPr lang="en-US" altLang="zh-CN" dirty="0" err="1"/>
              <a:t>Meaker</a:t>
            </a:r>
            <a:r>
              <a:rPr lang="en-US" altLang="zh-CN" dirty="0"/>
              <a:t>, </a:t>
            </a:r>
            <a:r>
              <a:rPr lang="en-US" altLang="zh-CN" dirty="0" err="1"/>
              <a:t>Petry</a:t>
            </a:r>
            <a:r>
              <a:rPr lang="en-US" altLang="zh-CN" dirty="0"/>
              <a:t>, Seitz (1957</a:t>
            </a:r>
            <a:r>
              <a:rPr lang="en-US" altLang="zh-CN" dirty="0" smtClean="0"/>
              <a:t>).</a:t>
            </a:r>
            <a:br>
              <a:rPr lang="en-US" altLang="zh-CN" dirty="0" smtClean="0"/>
            </a:br>
            <a:r>
              <a:rPr lang="en-US" altLang="zh-CN" dirty="0" smtClean="0"/>
              <a:t>Combat </a:t>
            </a:r>
            <a:r>
              <a:rPr lang="en-US" altLang="zh-CN" dirty="0"/>
              <a:t>Development Dept. of the Army Electronic Proving Ground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  <a:p>
            <a:r>
              <a:rPr lang="en-US" altLang="zh-CN" dirty="0" err="1"/>
              <a:t>Dantzig</a:t>
            </a:r>
            <a:r>
              <a:rPr lang="en-US" altLang="zh-CN" dirty="0"/>
              <a:t> (1958). Simplex method for linear programming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  <a:p>
            <a:r>
              <a:rPr lang="en-US" altLang="zh-CN" dirty="0"/>
              <a:t>Bellman (1958). Dynamic programming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  <a:p>
            <a:r>
              <a:rPr lang="en-US" altLang="zh-CN" dirty="0"/>
              <a:t>Moore (1959). Routing long-distance telephone calls for Bell Labs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  <a:p>
            <a:r>
              <a:rPr lang="en-US" altLang="zh-CN" dirty="0" err="1"/>
              <a:t>Dijkstra</a:t>
            </a:r>
            <a:r>
              <a:rPr lang="en-US" altLang="zh-CN" dirty="0"/>
              <a:t> (1959). Simpler and faster version of Ford's algorithm.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484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en-US" altLang="zh-CN" sz="4000" dirty="0" err="1"/>
              <a:t>Edsger</a:t>
            </a:r>
            <a:r>
              <a:rPr lang="en-US" altLang="zh-CN" sz="4000" dirty="0"/>
              <a:t> W. </a:t>
            </a:r>
            <a:r>
              <a:rPr lang="en-US" altLang="zh-CN" sz="4000" dirty="0" err="1"/>
              <a:t>Dijkstra</a:t>
            </a:r>
            <a:r>
              <a:rPr lang="en-US" altLang="zh-CN" sz="4000" dirty="0"/>
              <a:t>: select quotes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899801"/>
            <a:ext cx="6696744" cy="5697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i="1" dirty="0" smtClean="0"/>
              <a:t>“ </a:t>
            </a:r>
            <a:r>
              <a:rPr lang="en-US" altLang="zh-CN" sz="2800" i="1" dirty="0"/>
              <a:t>The question of whether computers can think is like the </a:t>
            </a:r>
            <a:r>
              <a:rPr lang="en-US" altLang="zh-CN" sz="2800" i="1" dirty="0" smtClean="0"/>
              <a:t>question of </a:t>
            </a:r>
            <a:r>
              <a:rPr lang="en-US" altLang="zh-CN" sz="2800" i="1" dirty="0"/>
              <a:t>whether submarines can swim. ”</a:t>
            </a:r>
          </a:p>
          <a:p>
            <a:pPr marL="0" indent="0">
              <a:buNone/>
            </a:pPr>
            <a:endParaRPr lang="en-US" altLang="zh-CN" sz="2800" i="1" dirty="0" smtClean="0"/>
          </a:p>
          <a:p>
            <a:pPr marL="0" indent="0">
              <a:buNone/>
            </a:pPr>
            <a:r>
              <a:rPr lang="en-US" altLang="zh-CN" sz="2800" i="1" dirty="0" smtClean="0"/>
              <a:t>“ </a:t>
            </a:r>
            <a:r>
              <a:rPr lang="en-US" altLang="zh-CN" sz="2800" i="1" dirty="0"/>
              <a:t>In their capacity as a tool, computers will be but a ripple on </a:t>
            </a:r>
            <a:r>
              <a:rPr lang="en-US" altLang="zh-CN" sz="2800" i="1" dirty="0" smtClean="0"/>
              <a:t>the surface </a:t>
            </a:r>
            <a:r>
              <a:rPr lang="en-US" altLang="zh-CN" sz="2800" i="1" dirty="0"/>
              <a:t>of our culture. In their capacity as intellectual </a:t>
            </a:r>
            <a:r>
              <a:rPr lang="en-US" altLang="zh-CN" sz="2800" i="1" dirty="0" smtClean="0"/>
              <a:t>challenge, they </a:t>
            </a:r>
            <a:r>
              <a:rPr lang="en-US" altLang="zh-CN" sz="2800" i="1" dirty="0"/>
              <a:t>are without precedent in the cultural history of mankind. </a:t>
            </a:r>
            <a:r>
              <a:rPr lang="en-US" altLang="zh-CN" sz="2800" i="1" dirty="0" smtClean="0"/>
              <a:t>”</a:t>
            </a:r>
          </a:p>
          <a:p>
            <a:pPr marL="0" indent="0">
              <a:buNone/>
            </a:pPr>
            <a:endParaRPr lang="en-US" altLang="zh-CN" sz="2800" i="1" dirty="0" smtClean="0"/>
          </a:p>
          <a:p>
            <a:pPr marL="0" indent="0">
              <a:buNone/>
            </a:pPr>
            <a:r>
              <a:rPr lang="en-US" altLang="zh-CN" sz="2800" i="1" dirty="0"/>
              <a:t>“ Do only what only you can do. </a:t>
            </a:r>
            <a:r>
              <a:rPr lang="en-US" altLang="zh-CN" sz="2800" i="1" dirty="0" smtClean="0"/>
              <a:t>”</a:t>
            </a:r>
            <a:endParaRPr lang="en-US" altLang="zh-CN" sz="2800" i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7</a:t>
            </a:fld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6732240" y="908720"/>
            <a:ext cx="2305913" cy="3348386"/>
            <a:chOff x="3347864" y="1796032"/>
            <a:chExt cx="2305913" cy="334838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1796032"/>
              <a:ext cx="1801857" cy="2425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3347864" y="4221088"/>
              <a:ext cx="230425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Edger </a:t>
              </a:r>
              <a:r>
                <a:rPr lang="en-US" altLang="zh-CN" dirty="0" err="1" smtClean="0"/>
                <a:t>Dijkstra</a:t>
              </a:r>
              <a:endParaRPr lang="en-US" altLang="zh-CN" dirty="0" smtClean="0"/>
            </a:p>
            <a:p>
              <a:pPr algn="ctr"/>
              <a:endParaRPr lang="en-US" altLang="zh-CN" dirty="0"/>
            </a:p>
            <a:p>
              <a:pPr algn="ctr"/>
              <a:r>
                <a:rPr lang="en-US" altLang="zh-CN" dirty="0"/>
                <a:t>Turing award 1972</a:t>
              </a:r>
              <a:endParaRPr lang="zh-CN" altLang="en-US" dirty="0"/>
            </a:p>
          </p:txBody>
        </p:sp>
      </p:grpSp>
      <p:sp>
        <p:nvSpPr>
          <p:cNvPr id="10" name="矩形 9"/>
          <p:cNvSpPr/>
          <p:nvPr/>
        </p:nvSpPr>
        <p:spPr>
          <a:xfrm>
            <a:off x="6955267" y="3613666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艾兹格</a:t>
            </a:r>
            <a:r>
              <a:rPr lang="en-US" altLang="zh-CN" dirty="0"/>
              <a:t>·</a:t>
            </a:r>
            <a:r>
              <a:rPr lang="zh-CN" altLang="en-US" dirty="0"/>
              <a:t>迪科斯彻</a:t>
            </a:r>
          </a:p>
        </p:txBody>
      </p:sp>
    </p:spTree>
    <p:extLst>
      <p:ext uri="{BB962C8B-B14F-4D97-AF65-F5344CB8AC3E}">
        <p14:creationId xmlns:p14="http://schemas.microsoft.com/office/powerpoint/2010/main" val="2914267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en-US" altLang="zh-CN" sz="3600" dirty="0" err="1"/>
              <a:t>Edsger</a:t>
            </a:r>
            <a:r>
              <a:rPr lang="en-US" altLang="zh-CN" sz="3600" dirty="0"/>
              <a:t> W. </a:t>
            </a:r>
            <a:r>
              <a:rPr lang="en-US" altLang="zh-CN" sz="3600" dirty="0" err="1"/>
              <a:t>Dijkstra</a:t>
            </a:r>
            <a:r>
              <a:rPr lang="en-US" altLang="zh-CN" sz="3600" dirty="0"/>
              <a:t>: select quotes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600200"/>
            <a:ext cx="8686800" cy="4853136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zh-CN" altLang="en-US" dirty="0" smtClean="0"/>
              <a:t>编程</a:t>
            </a:r>
            <a:r>
              <a:rPr lang="zh-CN" altLang="en-US" dirty="0"/>
              <a:t>的艺术就是处理复杂性的艺术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zh-CN" altLang="en-US" dirty="0" smtClean="0"/>
              <a:t>简单</a:t>
            </a:r>
            <a:r>
              <a:rPr lang="zh-CN" altLang="en-US" dirty="0"/>
              <a:t>是可靠的先决条件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zh-CN" altLang="en-US" dirty="0" smtClean="0"/>
              <a:t>优秀</a:t>
            </a:r>
            <a:r>
              <a:rPr lang="zh-CN" altLang="en-US" dirty="0"/>
              <a:t>的程序员很清楚自己的能力是有限的，所以他对待编程任务的态度是完全谦卑的，特别是，他们会象逃避瘟疫那样逃避 “聪明的技巧”</a:t>
            </a:r>
            <a:r>
              <a:rPr lang="zh-CN" altLang="en-US" dirty="0" smtClean="0"/>
              <a:t>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						——</a:t>
            </a:r>
            <a:r>
              <a:rPr lang="en-US" altLang="zh-CN" dirty="0"/>
              <a:t>1972</a:t>
            </a:r>
            <a:r>
              <a:rPr lang="zh-CN" altLang="en-US" dirty="0"/>
              <a:t>年图灵奖</a:t>
            </a:r>
            <a:r>
              <a:rPr lang="zh-CN" altLang="en-US" dirty="0" smtClean="0"/>
              <a:t>演讲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我们</a:t>
            </a:r>
            <a:r>
              <a:rPr lang="zh-CN" altLang="en-US" dirty="0"/>
              <a:t>所使用的工具深刻地影响我们的思考习惯，从而也影响了我们的思考能力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实际上</a:t>
            </a:r>
            <a:r>
              <a:rPr lang="zh-CN" altLang="en-US" dirty="0"/>
              <a:t>如果一个程序员先学了</a:t>
            </a:r>
            <a:r>
              <a:rPr lang="en-US" altLang="zh-CN" dirty="0"/>
              <a:t>BASIC</a:t>
            </a:r>
            <a:r>
              <a:rPr lang="zh-CN" altLang="en-US" dirty="0"/>
              <a:t>，那就很难教会他好的编程技术了：作为一个可能的程序员，他们的神经已经错乱了，而且无法康复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就</a:t>
            </a:r>
            <a:r>
              <a:rPr lang="zh-CN" altLang="en-US" dirty="0"/>
              <a:t>语言的使用问题：根本不可能用一把钝斧子削好铅笔，而换成十把钝斧子会是事情变成大灾难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i="1" dirty="0" smtClean="0"/>
              <a:t>“ </a:t>
            </a:r>
            <a:r>
              <a:rPr lang="en-US" altLang="zh-CN" i="1" dirty="0"/>
              <a:t>The use of COBOL cripples the mind; its teaching should, therefore, be regarded as a criminal offence. ”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i="1" dirty="0" smtClean="0"/>
              <a:t>“ </a:t>
            </a:r>
            <a:r>
              <a:rPr lang="en-US" altLang="zh-CN" i="1" dirty="0"/>
              <a:t>APL is a mistake, carried through to perfection. It is the language of the future for the programming techniques of the past: it creates a new generation of coding bums. ”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051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BFS </a:t>
            </a:r>
            <a:r>
              <a:rPr lang="en-US" altLang="zh-CN" dirty="0"/>
              <a:t>for Shortest Paths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96136" y="1600200"/>
            <a:ext cx="28906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Good if</a:t>
            </a:r>
          </a:p>
          <a:p>
            <a:pPr marL="0" indent="0">
              <a:buNone/>
            </a:pPr>
            <a:r>
              <a:rPr lang="en-US" altLang="zh-CN" sz="2400" b="1" dirty="0" err="1">
                <a:solidFill>
                  <a:srgbClr val="00B050"/>
                </a:solidFill>
              </a:rPr>
              <a:t>wt</a:t>
            </a:r>
            <a:r>
              <a:rPr lang="en-US" altLang="zh-CN" sz="2400" b="1" dirty="0">
                <a:solidFill>
                  <a:srgbClr val="00B050"/>
                </a:solidFill>
              </a:rPr>
              <a:t>(</a:t>
            </a:r>
            <a:r>
              <a:rPr lang="en-US" altLang="zh-CN" sz="2400" dirty="0">
                <a:solidFill>
                  <a:srgbClr val="00B050"/>
                </a:solidFill>
              </a:rPr>
              <a:t>e</a:t>
            </a:r>
            <a:r>
              <a:rPr lang="en-US" altLang="zh-CN" sz="2400" b="1" dirty="0">
                <a:solidFill>
                  <a:srgbClr val="00B050"/>
                </a:solidFill>
              </a:rPr>
              <a:t>)</a:t>
            </a:r>
            <a:r>
              <a:rPr lang="en-US" altLang="zh-CN" sz="2400" b="1" dirty="0"/>
              <a:t>=</a:t>
            </a:r>
            <a:r>
              <a:rPr lang="en-US" altLang="zh-CN" sz="2400" b="1" dirty="0">
                <a:solidFill>
                  <a:srgbClr val="FF0000"/>
                </a:solidFill>
              </a:rPr>
              <a:t>1</a:t>
            </a:r>
            <a:r>
              <a:rPr lang="en-US" altLang="zh-CN" sz="2400" b="1" dirty="0"/>
              <a:t> </a:t>
            </a:r>
            <a:r>
              <a:rPr lang="en-US" altLang="zh-CN" sz="2400" dirty="0"/>
              <a:t>for all</a:t>
            </a:r>
          </a:p>
          <a:p>
            <a:pPr marL="0" indent="0">
              <a:buNone/>
            </a:pPr>
            <a:r>
              <a:rPr lang="en-US" altLang="zh-CN" sz="2400" dirty="0"/>
              <a:t>edges e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5"/>
            <a:ext cx="4824536" cy="489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7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jjcao">
      <a:dk1>
        <a:srgbClr val="D60093"/>
      </a:dk1>
      <a:lt1>
        <a:srgbClr val="FFFFFF"/>
      </a:lt1>
      <a:dk2>
        <a:srgbClr val="002060"/>
      </a:dk2>
      <a:lt2>
        <a:srgbClr val="FFFF00"/>
      </a:lt2>
      <a:accent1>
        <a:srgbClr val="002060"/>
      </a:accent1>
      <a:accent2>
        <a:srgbClr val="0042C7"/>
      </a:accent2>
      <a:accent3>
        <a:srgbClr val="0070C0"/>
      </a:accent3>
      <a:accent4>
        <a:srgbClr val="002060"/>
      </a:accent4>
      <a:accent5>
        <a:srgbClr val="002060"/>
      </a:accent5>
      <a:accent6>
        <a:srgbClr val="002060"/>
      </a:accent6>
      <a:hlink>
        <a:srgbClr val="FFDE66"/>
      </a:hlink>
      <a:folHlink>
        <a:srgbClr val="D490C5"/>
      </a:folHlink>
    </a:clrScheme>
    <a:fontScheme name="jjcao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2540</TotalTime>
  <Words>1855</Words>
  <Application>Microsoft Office PowerPoint</Application>
  <PresentationFormat>全屏显示(4:3)</PresentationFormat>
  <Paragraphs>336</Paragraphs>
  <Slides>50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1" baseType="lpstr">
      <vt:lpstr>Office 主题​​</vt:lpstr>
      <vt:lpstr>Data Structure &amp; Algorithm</vt:lpstr>
      <vt:lpstr>Google Map</vt:lpstr>
      <vt:lpstr>Source to destination Shortest path</vt:lpstr>
      <vt:lpstr>Shortest Path &amp; Geodesics in Shape Deformation </vt:lpstr>
      <vt:lpstr>Shortest Path Problems</vt:lpstr>
      <vt:lpstr>Early history of shortest paths algorithms</vt:lpstr>
      <vt:lpstr>Edsger W. Dijkstra: select quotes</vt:lpstr>
      <vt:lpstr>Edsger W. Dijkstra: select quotes</vt:lpstr>
      <vt:lpstr>BFS for Shortest Paths</vt:lpstr>
      <vt:lpstr>BFS</vt:lpstr>
      <vt:lpstr>Shortest Path Properties</vt:lpstr>
      <vt:lpstr>Shortest Paths Trees</vt:lpstr>
      <vt:lpstr>Single-source Shortest Paths</vt:lpstr>
      <vt:lpstr>SSSP – Dijkstra’s algorithm</vt:lpstr>
      <vt:lpstr>Idea of Dijkstra's algorithm</vt:lpstr>
      <vt:lpstr>SSSP-Dijkstra</vt:lpstr>
      <vt:lpstr>Example</vt:lpstr>
      <vt:lpstr>SSSP-Dijkstra using a min-Heap</vt:lpstr>
      <vt:lpstr>SSSP-Dijkstra (with parents π)</vt:lpstr>
      <vt:lpstr>Example</vt:lpstr>
      <vt:lpstr>Dijkstra's algorithm: correctness proof</vt:lpstr>
      <vt:lpstr>Dijkstra using an Array</vt:lpstr>
      <vt:lpstr>Dijkstra using a Heap</vt:lpstr>
      <vt:lpstr>Shortest path trees</vt:lpstr>
      <vt:lpstr>Priority-first search</vt:lpstr>
      <vt:lpstr>Acyclic networks</vt:lpstr>
      <vt:lpstr>A key operation</vt:lpstr>
      <vt:lpstr>Shortest paths in acyclic networks</vt:lpstr>
      <vt:lpstr>Shortest paths in acyclic networks</vt:lpstr>
      <vt:lpstr>Shortest paths in acyclic networks</vt:lpstr>
      <vt:lpstr>Longest paths in acyclic networks</vt:lpstr>
      <vt:lpstr>Longest paths in acyclic networks: application</vt:lpstr>
      <vt:lpstr>Critical path method</vt:lpstr>
      <vt:lpstr>Critical path method</vt:lpstr>
      <vt:lpstr>Deep water</vt:lpstr>
      <vt:lpstr>Shortest paths with negative weights: failed attempts</vt:lpstr>
      <vt:lpstr>Negative cycles</vt:lpstr>
      <vt:lpstr>Shortest paths with negative weights</vt:lpstr>
      <vt:lpstr>Shortest paths with negative weights: dynamic programming algorithm</vt:lpstr>
      <vt:lpstr>Dynamic programming algorithm trace</vt:lpstr>
      <vt:lpstr>Dynamic programming algorithm: analysis</vt:lpstr>
      <vt:lpstr>Bellman-Ford-Moore algorithm</vt:lpstr>
      <vt:lpstr>Bellman-Ford-Moore algorithm</vt:lpstr>
      <vt:lpstr>Single source shortest paths implementation: cost summary</vt:lpstr>
      <vt:lpstr>Currency conversion</vt:lpstr>
      <vt:lpstr>Currency conversion - Graph formulation</vt:lpstr>
      <vt:lpstr>Currency conversion - Graph formulation</vt:lpstr>
      <vt:lpstr>Shortest paths application: arbitrage</vt:lpstr>
      <vt:lpstr>Negative cycle detection</vt:lpstr>
      <vt:lpstr>Shortest paths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 &amp; C++</dc:title>
  <dc:creator>jjcao</dc:creator>
  <cp:lastModifiedBy>jjcao</cp:lastModifiedBy>
  <cp:revision>429</cp:revision>
  <dcterms:created xsi:type="dcterms:W3CDTF">2011-05-06T08:43:00Z</dcterms:created>
  <dcterms:modified xsi:type="dcterms:W3CDTF">2011-10-24T04:39:41Z</dcterms:modified>
</cp:coreProperties>
</file>