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0" r:id="rId33"/>
    <p:sldId id="291"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57BF3367-73B2-41C2-A241-5E84CFBB7967}">
          <p14:sldIdLst>
            <p14:sldId id="256"/>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90"/>
            <p14:sldId id="2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006600"/>
    <a:srgbClr val="000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76" autoAdjust="0"/>
  </p:normalViewPr>
  <p:slideViewPr>
    <p:cSldViewPr>
      <p:cViewPr varScale="1">
        <p:scale>
          <a:sx n="84" d="100"/>
          <a:sy n="84" d="100"/>
        </p:scale>
        <p:origin x="-23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43E8A-B74F-4446-A70D-6F169A00921A}" type="datetimeFigureOut">
              <a:rPr lang="zh-CN" altLang="en-US" smtClean="0"/>
              <a:t>2011/11/16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91D1C2-F24F-4AFF-A2A9-8A95893DAB73}" type="slidenum">
              <a:rPr lang="zh-CN" altLang="en-US" smtClean="0"/>
              <a:t>‹#›</a:t>
            </a:fld>
            <a:endParaRPr lang="zh-CN" altLang="en-US"/>
          </a:p>
        </p:txBody>
      </p:sp>
    </p:spTree>
    <p:extLst>
      <p:ext uri="{BB962C8B-B14F-4D97-AF65-F5344CB8AC3E}">
        <p14:creationId xmlns:p14="http://schemas.microsoft.com/office/powerpoint/2010/main" val="73760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_anchor_1','_com_1"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icrosoft.com/downloads/details.aspx?familyid=bb4a75ab-e2d4-4c96-b39d-37baf6b5b1dc"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91D1C2-F24F-4AFF-A2A9-8A95893DAB73}" type="slidenum">
              <a:rPr lang="zh-CN" altLang="en-US" smtClean="0"/>
              <a:t>1</a:t>
            </a:fld>
            <a:endParaRPr lang="zh-CN" altLang="en-US"/>
          </a:p>
        </p:txBody>
      </p:sp>
    </p:spTree>
    <p:extLst>
      <p:ext uri="{BB962C8B-B14F-4D97-AF65-F5344CB8AC3E}">
        <p14:creationId xmlns:p14="http://schemas.microsoft.com/office/powerpoint/2010/main" val="4014199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0AC7BE8-3A3F-46C6-91C0-B4DB613493CE}" type="slidenum">
              <a:rPr lang="zh-CN" altLang="en-US" smtClean="0"/>
              <a:pPr/>
              <a:t>19</a:t>
            </a:fld>
            <a:endParaRPr lang="en-US" altLang="zh-CN"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altLang="zh-CN" smtClean="0"/>
              <a:t>As we have seen, we use a custom-tailored mesh for each application. All these meshes will be different C++ types. Then how to design algorithms operating on all of these mesh types? Derive all meshes from a common virtual base class (virtual functions/classes lead to overhead in space and time)? Or use generic programming methods (The algorithms have to know about some details of the mesh, e.g. whether the mesh provides face normals)?</a:t>
            </a:r>
          </a:p>
          <a:p>
            <a:pPr eaLnBrk="1" hangingPunct="1"/>
            <a:r>
              <a:rPr lang="en-US" altLang="zh-CN" smtClean="0"/>
              <a:t>Using generative programming methods, this info can be checked for at compile-time: if the mesh provides face normals, they will be used automatically.</a:t>
            </a:r>
          </a:p>
          <a:p>
            <a:pPr eaLnBrk="1" hangingPunct="1"/>
            <a:r>
              <a:rPr lang="en-US" altLang="zh-CN" smtClean="0"/>
              <a:t>typedef typename VBase::Supports_vertex_halfedge Supports_vertex_halfedge;//true for supporting</a:t>
            </a:r>
          </a:p>
          <a:p>
            <a:pPr eaLnBrk="1" hangingPunct="1"/>
            <a:r>
              <a:rPr lang="en-US" altLang="zh-CN" smtClean="0"/>
              <a:t>Another example is the optional previous halfedge handle. (support_prev_halfedge)</a:t>
            </a:r>
          </a:p>
          <a:p>
            <a:pPr eaLnBrk="1" hangingPunct="1"/>
            <a:endParaRPr lang="zh-CN" altLang="en-US" smtClean="0"/>
          </a:p>
          <a:p>
            <a:pPr eaLnBrk="1" hangingPunct="1"/>
            <a:r>
              <a:rPr lang="en-US" altLang="zh-CN" smtClean="0"/>
              <a:t>As attributes are only allocated when actually needed, no </a:t>
            </a:r>
            <a:r>
              <a:rPr lang="en-US" altLang="zh-CN" b="1" smtClean="0"/>
              <a:t>memory</a:t>
            </a:r>
            <a:r>
              <a:rPr lang="en-US" altLang="zh-CN" smtClean="0"/>
              <a:t> is wasted for unused attributes. For the mere connectivity information the OpenMesh library needs to allocate 4 bytes (= one pointer) per vertex, 12 bytes (= three pointers) per halfedge and 4 bytes (=one pointer) per face. Any user-specified attributes will increase the memory requirements accordingly.</a:t>
            </a:r>
          </a:p>
          <a:p>
            <a:pPr eaLnBrk="1" hangingPunct="1"/>
            <a:r>
              <a:rPr lang="en-US" altLang="zh-CN" smtClean="0"/>
              <a:t>We have to use </a:t>
            </a:r>
            <a:r>
              <a:rPr lang="en-US" altLang="zh-CN" b="1" smtClean="0"/>
              <a:t>template forward declarations </a:t>
            </a:r>
            <a:r>
              <a:rPr lang="en-US" altLang="zh-CN" smtClean="0">
                <a:hlinkMouseOver r:id="rId3"/>
              </a:rPr>
              <a:t>[jjcao1]</a:t>
            </a:r>
            <a:r>
              <a:rPr lang="en-US" altLang="zh-CN" smtClean="0"/>
              <a:t>  [a kind of declaration in circle] to get “safe” handle types (see [Bot 02], [Kettner 98]). This technique enable us …. See Figure 6.</a:t>
            </a:r>
          </a:p>
          <a:p>
            <a:pPr eaLnBrk="1" hangingPunct="1"/>
            <a:r>
              <a:rPr lang="en-US" altLang="zh-CN" smtClean="0"/>
              <a:t> [jjcao1]</a:t>
            </a:r>
            <a:r>
              <a:rPr lang="zh-CN" altLang="en-US" smtClean="0"/>
              <a:t>还不透彻</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4CB68FD-AFEE-4D38-9DEC-517F81EE380A}" type="slidenum">
              <a:rPr lang="zh-CN" altLang="en-US" smtClean="0"/>
              <a:pPr/>
              <a:t>20</a:t>
            </a:fld>
            <a:endParaRPr lang="en-US" altLang="zh-CN"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altLang="zh-CN" smtClean="0"/>
              <a:t>While the CGAL programming interface does not support the inclusion of </a:t>
            </a:r>
            <a:r>
              <a:rPr lang="en-US" altLang="zh-CN" b="1" smtClean="0"/>
              <a:t>specialized mesh kernels</a:t>
            </a:r>
            <a:r>
              <a:rPr lang="en-US" altLang="zh-CN" smtClean="0"/>
              <a:t> such as, e.g., </a:t>
            </a:r>
            <a:r>
              <a:rPr lang="en-US" altLang="zh-CN" b="1" smtClean="0"/>
              <a:t>quad-tree</a:t>
            </a:r>
            <a:r>
              <a:rPr lang="en-US" altLang="zh-CN" smtClean="0"/>
              <a:t> or array-based representation for recursively refined subdivision surface which, however, are necessary for their efficient implementation. This restriction will also forbid later enhancements like more sophisticated kernels that are able to deal with </a:t>
            </a:r>
            <a:r>
              <a:rPr lang="en-US" altLang="zh-CN" b="1" smtClean="0"/>
              <a:t>non-manifold</a:t>
            </a:r>
            <a:r>
              <a:rPr lang="en-US" altLang="zh-CN" smtClean="0"/>
              <a:t> meshes. </a:t>
            </a:r>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b="0" i="0" kern="1200" smtClean="0">
                <a:solidFill>
                  <a:schemeClr val="tx1"/>
                </a:solidFill>
                <a:latin typeface="+mn-lt"/>
                <a:ea typeface="+mn-ea"/>
                <a:cs typeface="+mn-cs"/>
                <a:hlinkClick r:id="rId3"/>
              </a:rPr>
              <a:t>Visual Studio® 2005 Team Suite SP1</a:t>
            </a:r>
            <a:r>
              <a:rPr lang="en-US" sz="1200" b="0" i="0" kern="1200" smtClean="0">
                <a:solidFill>
                  <a:schemeClr val="tx1"/>
                </a:solidFill>
                <a:latin typeface="+mn-lt"/>
                <a:ea typeface="+mn-ea"/>
                <a:cs typeface="+mn-cs"/>
              </a:rPr>
              <a:t>:</a:t>
            </a:r>
            <a:r>
              <a:rPr lang="en-US" altLang="zh-CN" smtClean="0"/>
              <a:t>VS80sp1-KB926601-X86-ENU.exe</a:t>
            </a:r>
            <a:endParaRPr lang="zh-CN" altLang="en-US" dirty="0"/>
          </a:p>
        </p:txBody>
      </p:sp>
      <p:sp>
        <p:nvSpPr>
          <p:cNvPr id="4" name="灯片编号占位符 3"/>
          <p:cNvSpPr>
            <a:spLocks noGrp="1"/>
          </p:cNvSpPr>
          <p:nvPr>
            <p:ph type="sldNum" sz="quarter" idx="10"/>
          </p:nvPr>
        </p:nvSpPr>
        <p:spPr/>
        <p:txBody>
          <a:bodyPr/>
          <a:lstStyle/>
          <a:p>
            <a:pPr>
              <a:defRPr/>
            </a:pPr>
            <a:fld id="{076BE6FE-8B28-448A-A3AA-77566CCBE984}" type="slidenum">
              <a:rPr lang="zh-CN" altLang="en-US" smtClean="0"/>
              <a:pPr>
                <a:defRPr/>
              </a:pPr>
              <a:t>24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076BE6FE-8B28-448A-A3AA-77566CCBE984}" type="slidenum">
              <a:rPr lang="zh-CN" altLang="en-US" smtClean="0"/>
              <a:pPr>
                <a:defRPr/>
              </a:pPr>
              <a:t>27</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9BA928A-56BC-4265-B4B3-3C084D5AC50D}" type="slidenum">
              <a:rPr lang="zh-CN" altLang="en-US" smtClean="0"/>
              <a:pPr/>
              <a:t>29</a:t>
            </a:fld>
            <a:endParaRPr lang="en-US" altLang="zh-CN"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altLang="zh-CN" smtClean="0"/>
              <a:t>for (  Facet_iterator i = P.facets_begin(); i != P.facets_end(); ++i) {//</a:t>
            </a:r>
            <a:r>
              <a:rPr lang="zh-CN" altLang="en-US" smtClean="0"/>
              <a:t>访问所有的面</a:t>
            </a:r>
          </a:p>
          <a:p>
            <a:pPr eaLnBrk="1" hangingPunct="1"/>
            <a:r>
              <a:rPr lang="zh-CN" altLang="en-US" smtClean="0"/>
              <a:t>        </a:t>
            </a:r>
            <a:r>
              <a:rPr lang="en-US" altLang="zh-CN" smtClean="0"/>
              <a:t>Halfedge_facet_circulator j = i-&gt;facet_begin();</a:t>
            </a:r>
          </a:p>
          <a:p>
            <a:pPr eaLnBrk="1" hangingPunct="1"/>
            <a:r>
              <a:rPr lang="en-US" altLang="zh-CN" smtClean="0"/>
              <a:t>		std::cout &lt;&lt; "Begin a surface" &lt;&lt; std::endl;	</a:t>
            </a:r>
          </a:p>
          <a:p>
            <a:pPr eaLnBrk="1" hangingPunct="1"/>
            <a:r>
              <a:rPr lang="en-US" altLang="zh-CN" smtClean="0"/>
              <a:t>        do {</a:t>
            </a:r>
          </a:p>
          <a:p>
            <a:pPr eaLnBrk="1" hangingPunct="1"/>
            <a:r>
              <a:rPr lang="en-US" altLang="zh-CN" smtClean="0"/>
              <a:t>            std::cout &lt;&lt; '(' &lt;&lt; j-&gt;vertex()-&gt;point() &lt;&lt; ");"; //</a:t>
            </a:r>
            <a:r>
              <a:rPr lang="zh-CN" altLang="en-US" smtClean="0"/>
              <a:t>输出每一个点</a:t>
            </a:r>
          </a:p>
          <a:p>
            <a:pPr eaLnBrk="1" hangingPunct="1"/>
            <a:r>
              <a:rPr lang="zh-CN" altLang="en-US" smtClean="0"/>
              <a:t>        </a:t>
            </a:r>
            <a:r>
              <a:rPr lang="en-US" altLang="zh-CN" smtClean="0"/>
              <a:t>} while ( ++j != i-&gt;facet_begin());</a:t>
            </a:r>
          </a:p>
          <a:p>
            <a:pPr eaLnBrk="1" hangingPunct="1"/>
            <a:r>
              <a:rPr lang="en-US" altLang="zh-CN" smtClean="0"/>
              <a:t>        std::cout &lt;&lt; std::endl &lt;&lt; "End a surface" &lt;&lt; std::endl;</a:t>
            </a:r>
          </a:p>
          <a:p>
            <a:pPr eaLnBrk="1" hangingPunct="1"/>
            <a:r>
              <a:rPr lang="en-US" altLang="zh-CN" smtClean="0"/>
              <a:t>    } </a:t>
            </a:r>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85000" lnSpcReduction="20000"/>
          </a:bodyPr>
          <a:lstStyle/>
          <a:p>
            <a:r>
              <a:rPr lang="en-US" altLang="zh-CN" dirty="0" smtClean="0"/>
              <a:t>Why HDS:</a:t>
            </a:r>
          </a:p>
          <a:p>
            <a:pPr marL="838200" lvl="1" indent="-381000" algn="just"/>
            <a:r>
              <a:rPr lang="en-US" altLang="zh-CN" sz="2800" b="1" dirty="0" smtClean="0">
                <a:ea typeface="宋体" pitchFamily="2" charset="-122"/>
              </a:rPr>
              <a:t>Maximum flexibility</a:t>
            </a:r>
          </a:p>
          <a:p>
            <a:pPr marL="1257300" lvl="2" indent="-342900" algn="just">
              <a:buFontTx/>
              <a:buNone/>
            </a:pPr>
            <a:r>
              <a:rPr lang="en-US" altLang="zh-CN" sz="1800" b="1" dirty="0" smtClean="0">
                <a:ea typeface="宋体" pitchFamily="2" charset="-122"/>
              </a:rPr>
              <a:t>underlying implementation + higher level algorithm</a:t>
            </a:r>
          </a:p>
          <a:p>
            <a:pPr marL="838200" lvl="1" indent="-381000" algn="just"/>
            <a:r>
              <a:rPr lang="en-US" altLang="zh-CN" sz="2800" b="1" dirty="0" smtClean="0">
                <a:ea typeface="宋体" pitchFamily="2" charset="-122"/>
              </a:rPr>
              <a:t>high performance</a:t>
            </a:r>
          </a:p>
          <a:p>
            <a:pPr marL="1257300" lvl="2" indent="-342900" algn="just">
              <a:buFontTx/>
              <a:buNone/>
            </a:pPr>
            <a:r>
              <a:rPr lang="en-US" altLang="zh-CN" sz="1800" b="1" dirty="0" smtClean="0">
                <a:ea typeface="宋体" pitchFamily="2" charset="-122"/>
              </a:rPr>
              <a:t>time and memory</a:t>
            </a:r>
          </a:p>
          <a:p>
            <a:pPr marL="838200" lvl="1" indent="-381000" algn="just"/>
            <a:r>
              <a:rPr lang="en-US" altLang="zh-CN" sz="2800" b="1" dirty="0" smtClean="0">
                <a:ea typeface="宋体" pitchFamily="2" charset="-122"/>
              </a:rPr>
              <a:t>ease-of-use</a:t>
            </a:r>
          </a:p>
          <a:p>
            <a:pPr marL="1257300" lvl="2" indent="-342900" algn="just">
              <a:buFontTx/>
              <a:buNone/>
            </a:pPr>
            <a:r>
              <a:rPr lang="en-US" altLang="zh-CN" sz="1800" b="1" dirty="0" smtClean="0">
                <a:ea typeface="宋体" pitchFamily="2" charset="-122"/>
              </a:rPr>
              <a:t>High level interface to hide the complexity of the underlying data structures</a:t>
            </a:r>
          </a:p>
          <a:p>
            <a:pPr lvl="1"/>
            <a:r>
              <a:rPr lang="en-US" altLang="zh-CN" dirty="0" smtClean="0">
                <a:ea typeface="宋体" pitchFamily="2" charset="-122"/>
              </a:rPr>
              <a:t>Application level</a:t>
            </a:r>
          </a:p>
          <a:p>
            <a:pPr lvl="2">
              <a:buFontTx/>
              <a:buNone/>
            </a:pPr>
            <a:r>
              <a:rPr lang="en-US" altLang="zh-CN" dirty="0" smtClean="0">
                <a:ea typeface="宋体" pitchFamily="2" charset="-122"/>
              </a:rPr>
              <a:t>Level of detail, subdivision, decimation, smoothing, progress mesh</a:t>
            </a:r>
          </a:p>
          <a:p>
            <a:pPr lvl="1"/>
            <a:r>
              <a:rPr lang="en-US" altLang="zh-CN" dirty="0" smtClean="0">
                <a:ea typeface="宋体" pitchFamily="2" charset="-122"/>
              </a:rPr>
              <a:t>Operation level</a:t>
            </a:r>
          </a:p>
          <a:p>
            <a:pPr lvl="2">
              <a:buFontTx/>
              <a:buNone/>
            </a:pPr>
            <a:r>
              <a:rPr lang="en-US" altLang="zh-CN" sz="1600" b="1" dirty="0" smtClean="0">
                <a:ea typeface="宋体" pitchFamily="2" charset="-122"/>
              </a:rPr>
              <a:t>Randomly</a:t>
            </a:r>
            <a:r>
              <a:rPr lang="en-US" altLang="zh-CN" sz="1600" dirty="0" smtClean="0">
                <a:ea typeface="宋体" pitchFamily="2" charset="-122"/>
              </a:rPr>
              <a:t> access to vertices, edges, faces, where faces can be </a:t>
            </a:r>
            <a:r>
              <a:rPr lang="en-US" altLang="zh-CN" sz="1600" b="1" dirty="0" smtClean="0">
                <a:ea typeface="宋体" pitchFamily="2" charset="-122"/>
              </a:rPr>
              <a:t>arbitrary polygons</a:t>
            </a:r>
            <a:r>
              <a:rPr lang="en-US" altLang="zh-CN" sz="1600" dirty="0" smtClean="0">
                <a:ea typeface="宋体" pitchFamily="2" charset="-122"/>
              </a:rPr>
              <a:t> and not just triangles.</a:t>
            </a:r>
          </a:p>
          <a:p>
            <a:pPr lvl="1"/>
            <a:r>
              <a:rPr lang="en-US" altLang="zh-CN" dirty="0" smtClean="0">
                <a:ea typeface="宋体" pitchFamily="2" charset="-122"/>
              </a:rPr>
              <a:t>Language level</a:t>
            </a:r>
          </a:p>
          <a:p>
            <a:pPr lvl="2">
              <a:buFontTx/>
              <a:buNone/>
            </a:pPr>
            <a:r>
              <a:rPr lang="en-US" altLang="zh-CN" sz="1600" dirty="0" smtClean="0">
                <a:ea typeface="宋体" pitchFamily="2" charset="-122"/>
              </a:rPr>
              <a:t>Be able to choose between arrays or lists as underlying container types and </a:t>
            </a:r>
            <a:r>
              <a:rPr lang="en-US" altLang="zh-CN" sz="1600" b="1" dirty="0" smtClean="0">
                <a:ea typeface="宋体" pitchFamily="2" charset="-122"/>
              </a:rPr>
              <a:t>arbitrary scalar types</a:t>
            </a:r>
            <a:r>
              <a:rPr lang="en-US" altLang="zh-CN" sz="1600" dirty="0" smtClean="0">
                <a:ea typeface="宋体" pitchFamily="2" charset="-122"/>
              </a:rPr>
              <a:t> (support user extension).</a:t>
            </a:r>
          </a:p>
          <a:p>
            <a:pPr lvl="1"/>
            <a:r>
              <a:rPr lang="en-US" altLang="zh-CN" dirty="0" smtClean="0">
                <a:ea typeface="宋体" pitchFamily="2" charset="-122"/>
              </a:rPr>
              <a:t>Time</a:t>
            </a:r>
          </a:p>
          <a:p>
            <a:pPr lvl="2">
              <a:buFontTx/>
              <a:buNone/>
            </a:pPr>
            <a:r>
              <a:rPr lang="en-US" altLang="zh-CN" dirty="0" smtClean="0">
                <a:ea typeface="宋体" pitchFamily="2" charset="-122"/>
              </a:rPr>
              <a:t>Fast navigate through one-ring-neighborhood of a vertex. (HDS offers </a:t>
            </a:r>
            <a:r>
              <a:rPr lang="en-US" altLang="zh-CN" b="1" dirty="0" smtClean="0">
                <a:ea typeface="宋体" pitchFamily="2" charset="-122"/>
              </a:rPr>
              <a:t>constant-time</a:t>
            </a:r>
            <a:r>
              <a:rPr lang="en-US" altLang="zh-CN" dirty="0" smtClean="0">
                <a:ea typeface="宋体" pitchFamily="2" charset="-122"/>
              </a:rPr>
              <a:t> access) (Face based structures have to perform an </a:t>
            </a:r>
            <a:r>
              <a:rPr lang="en-US" altLang="zh-CN" b="1" dirty="0" smtClean="0">
                <a:ea typeface="宋体" pitchFamily="2" charset="-122"/>
              </a:rPr>
              <a:t>expensive</a:t>
            </a:r>
            <a:r>
              <a:rPr lang="en-US" altLang="zh-CN" dirty="0" smtClean="0">
                <a:ea typeface="宋体" pitchFamily="2" charset="-122"/>
              </a:rPr>
              <a:t> search.)</a:t>
            </a:r>
          </a:p>
          <a:p>
            <a:pPr lvl="1"/>
            <a:r>
              <a:rPr lang="en-US" altLang="zh-CN" dirty="0" smtClean="0">
                <a:ea typeface="宋体" pitchFamily="2" charset="-122"/>
              </a:rPr>
              <a:t>Memory</a:t>
            </a:r>
          </a:p>
          <a:p>
            <a:pPr lvl="2">
              <a:buFontTx/>
              <a:buNone/>
            </a:pPr>
            <a:r>
              <a:rPr lang="en-US" altLang="zh-CN" dirty="0" smtClean="0">
                <a:ea typeface="宋体" pitchFamily="2" charset="-122"/>
              </a:rPr>
              <a:t>Memory should be </a:t>
            </a:r>
            <a:r>
              <a:rPr lang="en-US" altLang="zh-CN" b="1" dirty="0" smtClean="0">
                <a:ea typeface="宋体" pitchFamily="2" charset="-122"/>
              </a:rPr>
              <a:t>allocated only</a:t>
            </a:r>
            <a:r>
              <a:rPr lang="en-US" altLang="zh-CN" dirty="0" smtClean="0">
                <a:ea typeface="宋体" pitchFamily="2" charset="-122"/>
              </a:rPr>
              <a:t> for elements actually used.</a:t>
            </a:r>
          </a:p>
          <a:p>
            <a:pPr lvl="2">
              <a:buFontTx/>
              <a:buNone/>
            </a:pPr>
            <a:r>
              <a:rPr lang="en-US" altLang="zh-CN" dirty="0" smtClean="0">
                <a:ea typeface="宋体" pitchFamily="2" charset="-122"/>
              </a:rPr>
              <a:t>Refer you to </a:t>
            </a:r>
            <a:r>
              <a:rPr lang="en-US" altLang="zh-CN" dirty="0" err="1" smtClean="0">
                <a:ea typeface="宋体" pitchFamily="2" charset="-122"/>
              </a:rPr>
              <a:t>HalfedgeDS_vertex_base.h</a:t>
            </a:r>
            <a:r>
              <a:rPr lang="en-US" altLang="zh-CN" dirty="0" smtClean="0">
                <a:ea typeface="宋体" pitchFamily="2" charset="-122"/>
              </a:rPr>
              <a:t> for a  intuition</a:t>
            </a:r>
          </a:p>
          <a:p>
            <a:pPr lvl="1">
              <a:buFontTx/>
              <a:buNone/>
            </a:pPr>
            <a:endParaRPr lang="zh-CN" altLang="en-US" sz="1600" dirty="0" smtClean="0">
              <a:ea typeface="宋体" pitchFamily="2" charset="-122"/>
            </a:endParaRPr>
          </a:p>
          <a:p>
            <a:pPr marL="342900" lvl="0" indent="-342900" algn="just">
              <a:buFontTx/>
              <a:buNone/>
            </a:pPr>
            <a:endParaRPr lang="en-US" altLang="zh-CN" sz="1800" b="1" dirty="0" smtClean="0">
              <a:ea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pPr>
              <a:defRPr/>
            </a:pPr>
            <a:fld id="{076BE6FE-8B28-448A-A3AA-77566CCBE984}" type="slidenum">
              <a:rPr lang="zh-CN" altLang="en-US" smtClean="0"/>
              <a:pPr>
                <a:defRPr/>
              </a:pPr>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a:ln/>
        </p:spPr>
      </p:sp>
      <p:sp>
        <p:nvSpPr>
          <p:cNvPr id="3" name="备注占位符 2"/>
          <p:cNvSpPr>
            <a:spLocks noGrp="1"/>
          </p:cNvSpPr>
          <p:nvPr>
            <p:ph type="body" idx="1"/>
          </p:nvPr>
        </p:nvSpPr>
        <p:spPr/>
        <p:txBody>
          <a:bodyPr>
            <a:normAutofit lnSpcReduction="10000"/>
          </a:bodyPr>
          <a:lstStyle/>
          <a:p>
            <a:pPr eaLnBrk="1" hangingPunct="1">
              <a:defRPr/>
            </a:pPr>
            <a:r>
              <a:rPr lang="en-US" altLang="zh-CN" b="1" dirty="0" smtClean="0"/>
              <a:t>The red </a:t>
            </a:r>
            <a:r>
              <a:rPr lang="en-US" altLang="zh-CN" b="1" dirty="0" err="1" smtClean="0"/>
              <a:t>halfedge</a:t>
            </a:r>
            <a:r>
              <a:rPr lang="en-US" altLang="zh-CN" b="1" dirty="0" smtClean="0"/>
              <a:t> knows the incident facet, incident vertex, opposite (next, previous) </a:t>
            </a:r>
            <a:r>
              <a:rPr lang="en-US" altLang="zh-CN" b="1" dirty="0" err="1" smtClean="0"/>
              <a:t>halfedge</a:t>
            </a:r>
            <a:r>
              <a:rPr lang="en-US" altLang="zh-CN" b="1" dirty="0" smtClean="0"/>
              <a:t>. It keeps a handle of a vertex it pointed to.</a:t>
            </a:r>
          </a:p>
          <a:p>
            <a:pPr eaLnBrk="1" hangingPunct="1">
              <a:defRPr/>
            </a:pPr>
            <a:r>
              <a:rPr lang="en-US" altLang="zh-CN" dirty="0" err="1" smtClean="0"/>
              <a:t>Facet_handle</a:t>
            </a:r>
            <a:r>
              <a:rPr lang="en-US" altLang="zh-CN" dirty="0" smtClean="0"/>
              <a:t> </a:t>
            </a:r>
            <a:r>
              <a:rPr lang="en-US" altLang="zh-CN" dirty="0" err="1" smtClean="0"/>
              <a:t>fh</a:t>
            </a:r>
            <a:r>
              <a:rPr lang="en-US" altLang="zh-CN" dirty="0" smtClean="0"/>
              <a:t> = E-&gt;facet();</a:t>
            </a:r>
          </a:p>
          <a:p>
            <a:pPr eaLnBrk="1" hangingPunct="1">
              <a:defRPr/>
            </a:pPr>
            <a:r>
              <a:rPr lang="en-US" altLang="zh-CN" dirty="0" err="1" smtClean="0"/>
              <a:t>Vertex_handle</a:t>
            </a:r>
            <a:r>
              <a:rPr lang="en-US" altLang="zh-CN" dirty="0" smtClean="0"/>
              <a:t> </a:t>
            </a:r>
            <a:r>
              <a:rPr lang="en-US" altLang="zh-CN" dirty="0" err="1" smtClean="0"/>
              <a:t>vh</a:t>
            </a:r>
            <a:r>
              <a:rPr lang="en-US" altLang="zh-CN" dirty="0" smtClean="0"/>
              <a:t> = E-&gt;vertex();</a:t>
            </a:r>
          </a:p>
          <a:p>
            <a:pPr eaLnBrk="1" hangingPunct="1">
              <a:defRPr/>
            </a:pPr>
            <a:r>
              <a:rPr lang="en-US" altLang="zh-CN" dirty="0" err="1" smtClean="0"/>
              <a:t>Halfedge_handle</a:t>
            </a:r>
            <a:r>
              <a:rPr lang="en-US" altLang="zh-CN" dirty="0" smtClean="0"/>
              <a:t> eh = E-&gt;opposite();</a:t>
            </a:r>
          </a:p>
          <a:p>
            <a:pPr eaLnBrk="1" hangingPunct="1">
              <a:defRPr/>
            </a:pPr>
            <a:r>
              <a:rPr lang="en-US" altLang="zh-CN" dirty="0" smtClean="0"/>
              <a:t>…</a:t>
            </a:r>
          </a:p>
          <a:p>
            <a:pPr eaLnBrk="1" hangingPunct="1">
              <a:defRPr/>
            </a:pPr>
            <a:r>
              <a:rPr lang="en-US" altLang="zh-CN" b="1" dirty="0" smtClean="0"/>
              <a:t>The incident vertex keeps a handle of an </a:t>
            </a:r>
            <a:r>
              <a:rPr lang="en-US" altLang="zh-CN" b="1" dirty="0" err="1" smtClean="0"/>
              <a:t>halfedge</a:t>
            </a:r>
            <a:r>
              <a:rPr lang="en-US" altLang="zh-CN" b="1" dirty="0" smtClean="0"/>
              <a:t> pointed to it, on which we can construct a circulator to visit all </a:t>
            </a:r>
            <a:r>
              <a:rPr lang="en-US" altLang="zh-CN" b="1" dirty="0" err="1" smtClean="0"/>
              <a:t>halfedges</a:t>
            </a:r>
            <a:r>
              <a:rPr lang="en-US" altLang="zh-CN" b="1" dirty="0" smtClean="0"/>
              <a:t> pointed to the vertex.</a:t>
            </a:r>
          </a:p>
          <a:p>
            <a:pPr eaLnBrk="1" hangingPunct="1">
              <a:defRPr/>
            </a:pPr>
            <a:r>
              <a:rPr lang="en-US" altLang="zh-CN" dirty="0" smtClean="0"/>
              <a:t>Example: find a </a:t>
            </a:r>
            <a:r>
              <a:rPr lang="en-US" altLang="zh-CN" dirty="0" err="1" smtClean="0"/>
              <a:t>halfedge</a:t>
            </a:r>
            <a:r>
              <a:rPr lang="en-US" altLang="zh-CN" dirty="0" smtClean="0"/>
              <a:t> from source to target.</a:t>
            </a:r>
          </a:p>
          <a:p>
            <a:pPr eaLnBrk="1" hangingPunct="1">
              <a:defRPr/>
            </a:pPr>
            <a:r>
              <a:rPr lang="en-US" altLang="zh-CN" dirty="0" err="1" smtClean="0"/>
              <a:t>Halfedge_const_handle</a:t>
            </a:r>
            <a:r>
              <a:rPr lang="en-US" altLang="zh-CN" dirty="0" smtClean="0"/>
              <a:t> </a:t>
            </a:r>
            <a:r>
              <a:rPr lang="en-US" altLang="zh-CN" dirty="0" err="1" smtClean="0"/>
              <a:t>get_halfedge</a:t>
            </a:r>
            <a:r>
              <a:rPr lang="en-US" altLang="zh-CN" dirty="0" smtClean="0"/>
              <a:t>( </a:t>
            </a:r>
            <a:r>
              <a:rPr lang="en-US" altLang="zh-CN" dirty="0" err="1" smtClean="0"/>
              <a:t>Vertex_const_handle</a:t>
            </a:r>
            <a:r>
              <a:rPr lang="en-US" altLang="zh-CN" dirty="0" smtClean="0"/>
              <a:t> source, </a:t>
            </a:r>
            <a:r>
              <a:rPr lang="en-US" altLang="zh-CN" dirty="0" err="1" smtClean="0"/>
              <a:t>Vertex_const_handle</a:t>
            </a:r>
            <a:r>
              <a:rPr lang="en-US" altLang="zh-CN" dirty="0" smtClean="0"/>
              <a:t> target) const</a:t>
            </a:r>
          </a:p>
          <a:p>
            <a:pPr eaLnBrk="1" hangingPunct="1">
              <a:defRPr/>
            </a:pPr>
            <a:r>
              <a:rPr lang="en-US" altLang="zh-CN" dirty="0" smtClean="0"/>
              <a:t>{</a:t>
            </a:r>
          </a:p>
          <a:p>
            <a:pPr eaLnBrk="1" hangingPunct="1">
              <a:defRPr/>
            </a:pPr>
            <a:r>
              <a:rPr lang="en-US" altLang="zh-CN" dirty="0" smtClean="0"/>
              <a:t>    </a:t>
            </a:r>
            <a:r>
              <a:rPr lang="en-US" altLang="zh-CN" dirty="0" err="1" smtClean="0"/>
              <a:t>Halfedge_around_vertex_const_circulator</a:t>
            </a:r>
            <a:r>
              <a:rPr lang="en-US" altLang="zh-CN" dirty="0" smtClean="0"/>
              <a:t> cir     = target-&gt;</a:t>
            </a:r>
            <a:r>
              <a:rPr lang="en-US" altLang="zh-CN" dirty="0" err="1" smtClean="0"/>
              <a:t>vertex_begin</a:t>
            </a:r>
            <a:r>
              <a:rPr lang="en-US" altLang="zh-CN" dirty="0" smtClean="0"/>
              <a:t>(),</a:t>
            </a:r>
          </a:p>
          <a:p>
            <a:pPr eaLnBrk="1" hangingPunct="1">
              <a:defRPr/>
            </a:pPr>
            <a:r>
              <a:rPr lang="en-US" altLang="zh-CN" dirty="0" smtClean="0"/>
              <a:t>                                            </a:t>
            </a:r>
            <a:r>
              <a:rPr lang="en-US" altLang="zh-CN" dirty="0" err="1" smtClean="0"/>
              <a:t>cir_end</a:t>
            </a:r>
            <a:r>
              <a:rPr lang="en-US" altLang="zh-CN" dirty="0" smtClean="0"/>
              <a:t> = cir;</a:t>
            </a:r>
          </a:p>
          <a:p>
            <a:pPr eaLnBrk="1" hangingPunct="1">
              <a:defRPr/>
            </a:pPr>
            <a:r>
              <a:rPr lang="en-US" altLang="zh-CN" dirty="0" smtClean="0"/>
              <a:t>    </a:t>
            </a:r>
            <a:r>
              <a:rPr lang="en-US" altLang="zh-CN" dirty="0" err="1" smtClean="0"/>
              <a:t>CGAL_For_all</a:t>
            </a:r>
            <a:r>
              <a:rPr lang="en-US" altLang="zh-CN" dirty="0" smtClean="0"/>
              <a:t>(cir, </a:t>
            </a:r>
            <a:r>
              <a:rPr lang="en-US" altLang="zh-CN" dirty="0" err="1" smtClean="0"/>
              <a:t>cir_end</a:t>
            </a:r>
            <a:r>
              <a:rPr lang="en-US" altLang="zh-CN" dirty="0" smtClean="0"/>
              <a:t>)</a:t>
            </a:r>
          </a:p>
          <a:p>
            <a:pPr eaLnBrk="1" hangingPunct="1">
              <a:defRPr/>
            </a:pPr>
            <a:r>
              <a:rPr lang="en-US" altLang="zh-CN" dirty="0" smtClean="0"/>
              <a:t>        if (cir-&gt;opposite()-&gt;vertex() == source)</a:t>
            </a:r>
          </a:p>
          <a:p>
            <a:pPr eaLnBrk="1" hangingPunct="1">
              <a:defRPr/>
            </a:pPr>
            <a:r>
              <a:rPr lang="en-US" altLang="zh-CN" dirty="0" smtClean="0"/>
              <a:t>           return cir;</a:t>
            </a:r>
          </a:p>
          <a:p>
            <a:pPr eaLnBrk="1" hangingPunct="1">
              <a:defRPr/>
            </a:pPr>
            <a:r>
              <a:rPr lang="en-US" altLang="zh-CN" dirty="0" smtClean="0"/>
              <a:t>}</a:t>
            </a:r>
          </a:p>
          <a:p>
            <a:pPr eaLnBrk="1" hangingPunct="1">
              <a:defRPr/>
            </a:pPr>
            <a:endParaRPr lang="en-US" altLang="zh-CN" dirty="0" smtClean="0"/>
          </a:p>
          <a:p>
            <a:pPr eaLnBrk="1" hangingPunct="1">
              <a:defRPr/>
            </a:pPr>
            <a:r>
              <a:rPr lang="en-US" altLang="zh-CN" dirty="0" smtClean="0"/>
              <a:t>The implementation of circulator:</a:t>
            </a:r>
          </a:p>
          <a:p>
            <a:pPr eaLnBrk="1" hangingPunct="1">
              <a:defRPr/>
            </a:pPr>
            <a:r>
              <a:rPr lang="en-US" altLang="zh-CN" dirty="0" smtClean="0"/>
              <a:t>In fact, </a:t>
            </a:r>
            <a:r>
              <a:rPr lang="en-US" altLang="zh-CN" dirty="0" err="1" smtClean="0"/>
              <a:t>halfedge</a:t>
            </a:r>
            <a:r>
              <a:rPr lang="en-US" altLang="zh-CN" dirty="0" smtClean="0"/>
              <a:t> circulator is a subclass of </a:t>
            </a:r>
            <a:r>
              <a:rPr lang="en-US" altLang="zh-CN" dirty="0" err="1" smtClean="0"/>
              <a:t>halfedge</a:t>
            </a:r>
            <a:r>
              <a:rPr lang="en-US" altLang="zh-CN" dirty="0" smtClean="0"/>
              <a:t>. Visit all around </a:t>
            </a:r>
            <a:r>
              <a:rPr lang="en-US" altLang="zh-CN" dirty="0" err="1" smtClean="0"/>
              <a:t>halfedges</a:t>
            </a:r>
            <a:r>
              <a:rPr lang="en-US" altLang="zh-CN" dirty="0" smtClean="0"/>
              <a:t> by it-&gt;next()-&gt;opposite();</a:t>
            </a:r>
            <a:endParaRPr lang="zh-CN" altLang="en-US" dirty="0"/>
          </a:p>
        </p:txBody>
      </p:sp>
      <p:sp>
        <p:nvSpPr>
          <p:cNvPr id="54276" name="灯片编号占位符 3"/>
          <p:cNvSpPr>
            <a:spLocks noGrp="1"/>
          </p:cNvSpPr>
          <p:nvPr>
            <p:ph type="sldNum" sz="quarter" idx="5"/>
          </p:nvPr>
        </p:nvSpPr>
        <p:spPr>
          <a:noFill/>
        </p:spPr>
        <p:txBody>
          <a:bodyPr/>
          <a:lstStyle/>
          <a:p>
            <a:fld id="{2429FC45-06B6-469D-A01A-5C9DC5C9C100}" type="slidenum">
              <a:rPr lang="zh-CN" altLang="en-US" smtClean="0"/>
              <a:pPr/>
              <a:t>8</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Relationship between primitives</a:t>
            </a:r>
            <a:endParaRPr lang="zh-CN" altLang="en-US" dirty="0"/>
          </a:p>
        </p:txBody>
      </p:sp>
      <p:sp>
        <p:nvSpPr>
          <p:cNvPr id="4" name="灯片编号占位符 3"/>
          <p:cNvSpPr>
            <a:spLocks noGrp="1"/>
          </p:cNvSpPr>
          <p:nvPr>
            <p:ph type="sldNum" sz="quarter" idx="10"/>
          </p:nvPr>
        </p:nvSpPr>
        <p:spPr/>
        <p:txBody>
          <a:bodyPr/>
          <a:lstStyle/>
          <a:p>
            <a:pPr>
              <a:defRPr/>
            </a:pPr>
            <a:fld id="{076BE6FE-8B28-448A-A3AA-77566CCBE984}" type="slidenum">
              <a:rPr lang="zh-CN" altLang="en-US" smtClean="0"/>
              <a:pPr>
                <a:defRPr/>
              </a:pPr>
              <a:t>9</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45C78BD-A7F2-4F57-9E08-510313049506}" type="slidenum">
              <a:rPr lang="zh-CN" altLang="en-US" smtClean="0"/>
              <a:pPr/>
              <a:t>12</a:t>
            </a:fld>
            <a:endParaRPr lang="en-US" altLang="zh-CN"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altLang="zh-CN" smtClean="0"/>
              <a:t>Represent each of the </a:t>
            </a:r>
            <a:r>
              <a:rPr lang="en-US" altLang="zh-CN" b="1" smtClean="0"/>
              <a:t>mesh items</a:t>
            </a:r>
            <a:r>
              <a:rPr lang="en-US" altLang="zh-CN" smtClean="0"/>
              <a:t> (vertices, edges and faces) explicitly, in order to be able to attach additional attributes and functionality to them. Since e.g. primal subdivision algorithms need to store new point positions per edge, it is more efficient to provide an half-edge type in addition to vertices and faces and to store this new point in the edge itself.</a:t>
            </a:r>
          </a:p>
          <a:p>
            <a:pPr eaLnBrk="1" hangingPunct="1"/>
            <a:endParaRPr lang="zh-CN" altLang="en-US" smtClean="0"/>
          </a:p>
          <a:p>
            <a:pPr eaLnBrk="1" hangingPunct="1"/>
            <a:r>
              <a:rPr lang="en-US" altLang="zh-CN" smtClean="0"/>
              <a:t>While an additional array could be used to hold excess info, this approach will become </a:t>
            </a:r>
            <a:r>
              <a:rPr lang="en-US" altLang="zh-CN" b="1" smtClean="0"/>
              <a:t>cumbersome</a:t>
            </a:r>
            <a:r>
              <a:rPr lang="en-US" altLang="zh-CN" smtClean="0"/>
              <a:t> and </a:t>
            </a:r>
            <a:r>
              <a:rPr lang="en-US" altLang="zh-CN" b="1" smtClean="0"/>
              <a:t>error-prone</a:t>
            </a:r>
            <a:r>
              <a:rPr lang="en-US" altLang="zh-CN" smtClean="0"/>
              <a:t> if more and more external elements are to be stored and have to be synchronized with mesh. The natural solution is to pack this data directly into the corresponding mesh items. This approach will also result in more coherence in the memory footprint, thereby improving cache efficiency as well.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6EA3F38-0CBE-468B-AC33-CFB3DBA88E77}" type="slidenum">
              <a:rPr lang="zh-CN" altLang="en-US" smtClean="0"/>
              <a:pPr/>
              <a:t>14</a:t>
            </a:fld>
            <a:endParaRPr lang="en-US" altLang="zh-CN"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altLang="zh-CN" dirty="0" smtClean="0"/>
              <a:t>To fully specify a mesh, several parameters can be given:</a:t>
            </a:r>
            <a:endParaRPr lang="en-US" altLang="zh-CN" b="1" dirty="0" smtClean="0"/>
          </a:p>
          <a:p>
            <a:pPr eaLnBrk="1" hangingPunct="1"/>
            <a:r>
              <a:rPr lang="en-US" altLang="zh-CN" b="1" dirty="0" smtClean="0"/>
              <a:t>Item type</a:t>
            </a:r>
            <a:r>
              <a:rPr lang="en-US" altLang="zh-CN" dirty="0" smtClean="0"/>
              <a:t>: </a:t>
            </a:r>
            <a:r>
              <a:rPr lang="en-US" altLang="zh-CN" sz="800" dirty="0" smtClean="0"/>
              <a:t>Face (polygonal or triangle), edge, vertex</a:t>
            </a:r>
            <a:endParaRPr lang="en-US" altLang="zh-CN" b="1" dirty="0" smtClean="0"/>
          </a:p>
          <a:p>
            <a:pPr eaLnBrk="1" hangingPunct="1"/>
            <a:r>
              <a:rPr lang="en-US" altLang="zh-CN" b="1" dirty="0" smtClean="0"/>
              <a:t>Kernel</a:t>
            </a:r>
            <a:r>
              <a:rPr lang="en-US" altLang="zh-CN" dirty="0" smtClean="0"/>
              <a:t>: The mesh kernel is responsible for storing the mesh items internally. For dynamic meshes (e.g. for mesh decimation) a kernel based on doubly linked lists can be used. An array-based kernel in turn provides faster traversal and consumes less memory and should therefore by used for static meshes only.</a:t>
            </a:r>
            <a:endParaRPr lang="en-US" altLang="zh-CN" b="1" dirty="0" smtClean="0"/>
          </a:p>
          <a:p>
            <a:pPr eaLnBrk="1" hangingPunct="1"/>
            <a:r>
              <a:rPr lang="en-US" altLang="zh-CN" b="1" dirty="0" smtClean="0"/>
              <a:t>Traits</a:t>
            </a:r>
            <a:r>
              <a:rPr lang="en-US" altLang="zh-CN" dirty="0" smtClean="0"/>
              <a:t>: Traits allow enhancing mesh items by arbitrary functionality. </a:t>
            </a:r>
          </a:p>
          <a:p>
            <a:pPr lvl="1" eaLnBrk="1" hangingPunct="1"/>
            <a:r>
              <a:rPr lang="en-US" altLang="zh-CN" dirty="0" smtClean="0"/>
              <a:t>These </a:t>
            </a:r>
            <a:r>
              <a:rPr lang="en-US" altLang="zh-CN" b="1" dirty="0" smtClean="0"/>
              <a:t>user-defined classes</a:t>
            </a:r>
            <a:r>
              <a:rPr lang="en-US" altLang="zh-CN" dirty="0" smtClean="0"/>
              <a:t> are added to the corresponding mesh items in terms of </a:t>
            </a:r>
            <a:r>
              <a:rPr lang="en-US" altLang="zh-CN" b="1" dirty="0" smtClean="0"/>
              <a:t>inheritance</a:t>
            </a:r>
            <a:r>
              <a:rPr lang="en-US" altLang="zh-CN" dirty="0" smtClean="0"/>
              <a:t>.</a:t>
            </a:r>
          </a:p>
          <a:p>
            <a:pPr lvl="1" eaLnBrk="1" hangingPunct="1"/>
            <a:r>
              <a:rPr lang="en-US" altLang="zh-CN" dirty="0" smtClean="0"/>
              <a:t>The traits class also selects the </a:t>
            </a:r>
            <a:r>
              <a:rPr lang="en-US" altLang="zh-CN" b="1" dirty="0" smtClean="0"/>
              <a:t>coordinate type</a:t>
            </a:r>
            <a:r>
              <a:rPr lang="en-US" altLang="zh-CN" dirty="0" smtClean="0"/>
              <a:t> and the</a:t>
            </a:r>
            <a:r>
              <a:rPr lang="en-US" altLang="zh-CN" b="1" dirty="0" smtClean="0"/>
              <a:t> scalar type</a:t>
            </a:r>
            <a:r>
              <a:rPr lang="en-US" altLang="zh-CN" dirty="0" smtClean="0"/>
              <a:t> of the mesh, e.g. 2D-, 3D- vectors and float, double arithmetic.</a:t>
            </a:r>
            <a:endParaRPr lang="zh-CN"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A0AD21E-8154-4519-9896-44666C4CE5F9}" type="slidenum">
              <a:rPr lang="zh-CN" altLang="en-US" smtClean="0"/>
              <a:pPr/>
              <a:t>16</a:t>
            </a:fld>
            <a:endParaRPr lang="en-US" altLang="zh-CN"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altLang="zh-CN" smtClean="0"/>
              <a:t>To visit mesh items:</a:t>
            </a:r>
            <a:endParaRPr lang="en-US" altLang="zh-CN" b="1" smtClean="0"/>
          </a:p>
          <a:p>
            <a:pPr eaLnBrk="1" hangingPunct="1"/>
            <a:r>
              <a:rPr lang="en-US" altLang="zh-CN" b="1" smtClean="0"/>
              <a:t>Handle type</a:t>
            </a:r>
            <a:r>
              <a:rPr lang="en-US" altLang="zh-CN" smtClean="0"/>
              <a:t>: The mesh items are referred to by handle types, that are defined by the </a:t>
            </a:r>
            <a:r>
              <a:rPr lang="en-US" altLang="zh-CN" b="1" smtClean="0"/>
              <a:t>mesh kernel</a:t>
            </a:r>
            <a:r>
              <a:rPr lang="en-US" altLang="zh-CN" smtClean="0"/>
              <a:t>: an array-based kernel uses indices to address items, a list-based kernel uses pointers. Therefore we use the </a:t>
            </a:r>
            <a:r>
              <a:rPr lang="en-US" altLang="zh-CN" b="1" smtClean="0"/>
              <a:t>abstract</a:t>
            </a:r>
            <a:r>
              <a:rPr lang="en-US" altLang="zh-CN" smtClean="0"/>
              <a:t> handle types.</a:t>
            </a:r>
            <a:endParaRPr lang="en-US" altLang="zh-CN" b="1" smtClean="0"/>
          </a:p>
          <a:p>
            <a:pPr eaLnBrk="1" hangingPunct="1"/>
            <a:r>
              <a:rPr lang="en-US" altLang="zh-CN" b="1" smtClean="0"/>
              <a:t>Iterators</a:t>
            </a:r>
            <a:r>
              <a:rPr lang="en-US" altLang="zh-CN" smtClean="0"/>
              <a:t>: Iterators just enumerate all mesh items of one type. (STL, begin(), end() )</a:t>
            </a:r>
            <a:endParaRPr lang="en-US" altLang="zh-CN" b="1" smtClean="0"/>
          </a:p>
          <a:p>
            <a:pPr eaLnBrk="1" hangingPunct="1"/>
            <a:r>
              <a:rPr lang="en-US" altLang="zh-CN" b="1" smtClean="0"/>
              <a:t>Circulators</a:t>
            </a:r>
            <a:r>
              <a:rPr lang="en-US" altLang="zh-CN" smtClean="0"/>
              <a:t>: Circulators are used for convenient access to the one-ring neighborhood. </a:t>
            </a:r>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a:ln/>
        </p:spPr>
      </p:sp>
      <p:sp>
        <p:nvSpPr>
          <p:cNvPr id="59395" name="备注占位符 2"/>
          <p:cNvSpPr>
            <a:spLocks noGrp="1"/>
          </p:cNvSpPr>
          <p:nvPr>
            <p:ph type="body" idx="1"/>
          </p:nvPr>
        </p:nvSpPr>
        <p:spPr>
          <a:noFill/>
          <a:ln/>
        </p:spPr>
        <p:txBody>
          <a:bodyPr/>
          <a:lstStyle/>
          <a:p>
            <a:pPr eaLnBrk="1" hangingPunct="1"/>
            <a:r>
              <a:rPr lang="en-US" altLang="zh-CN" smtClean="0"/>
              <a:t>In fact, halfedge circulator is a subclass of halfedge.</a:t>
            </a:r>
            <a:endParaRPr lang="zh-CN" altLang="en-US" smtClean="0"/>
          </a:p>
        </p:txBody>
      </p:sp>
      <p:sp>
        <p:nvSpPr>
          <p:cNvPr id="59396" name="灯片编号占位符 3"/>
          <p:cNvSpPr>
            <a:spLocks noGrp="1"/>
          </p:cNvSpPr>
          <p:nvPr>
            <p:ph type="sldNum" sz="quarter" idx="5"/>
          </p:nvPr>
        </p:nvSpPr>
        <p:spPr>
          <a:noFill/>
        </p:spPr>
        <p:txBody>
          <a:bodyPr/>
          <a:lstStyle/>
          <a:p>
            <a:fld id="{47362FE1-D744-4820-BBD7-D66CA504D220}" type="slidenum">
              <a:rPr lang="zh-CN" altLang="en-US" smtClean="0"/>
              <a:pPr/>
              <a:t>17</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16FD0CB-5933-42A3-8179-A8909FF7425E}" type="slidenum">
              <a:rPr lang="zh-CN" altLang="en-US" smtClean="0"/>
              <a:pPr/>
              <a:t>18</a:t>
            </a:fld>
            <a:endParaRPr lang="en-US" altLang="zh-CN"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tLang="zh-CN" smtClean="0"/>
              <a:t>The low-level implementation of the HDS is </a:t>
            </a:r>
            <a:r>
              <a:rPr lang="en-US" altLang="zh-CN" b="1" smtClean="0"/>
              <a:t>encapsulated</a:t>
            </a:r>
            <a:r>
              <a:rPr lang="en-US" altLang="zh-CN" smtClean="0"/>
              <a:t> into the </a:t>
            </a:r>
            <a:r>
              <a:rPr lang="en-US" altLang="zh-CN" b="1" smtClean="0"/>
              <a:t>mesh</a:t>
            </a:r>
            <a:r>
              <a:rPr lang="en-US" altLang="zh-CN" smtClean="0"/>
              <a:t> </a:t>
            </a:r>
            <a:r>
              <a:rPr lang="en-US" altLang="zh-CN" b="1" smtClean="0"/>
              <a:t>kernel</a:t>
            </a:r>
            <a:r>
              <a:rPr lang="en-US" altLang="zh-CN" smtClean="0"/>
              <a:t>.</a:t>
            </a:r>
          </a:p>
          <a:p>
            <a:pPr eaLnBrk="1" hangingPunct="1"/>
            <a:r>
              <a:rPr lang="en-US" altLang="zh-CN" smtClean="0"/>
              <a:t>It is responsible for the </a:t>
            </a:r>
            <a:r>
              <a:rPr lang="en-US" altLang="zh-CN" b="1" smtClean="0"/>
              <a:t>storage</a:t>
            </a:r>
            <a:r>
              <a:rPr lang="en-US" altLang="zh-CN" smtClean="0"/>
              <a:t> of mesh items, for </a:t>
            </a:r>
            <a:r>
              <a:rPr lang="en-US" altLang="zh-CN" b="1" smtClean="0"/>
              <a:t>accessing</a:t>
            </a:r>
            <a:r>
              <a:rPr lang="en-US" altLang="zh-CN" smtClean="0"/>
              <a:t> them through their corresponding handles and for keeping the connectivity info </a:t>
            </a:r>
            <a:r>
              <a:rPr lang="en-US" altLang="zh-CN" b="1" smtClean="0"/>
              <a:t>consistent</a:t>
            </a:r>
            <a:r>
              <a:rPr lang="en-US" altLang="zh-CN" smtClean="0"/>
              <a:t>, and adding higher-level </a:t>
            </a:r>
            <a:r>
              <a:rPr lang="en-US" altLang="zh-CN" b="1" smtClean="0"/>
              <a:t>functionality</a:t>
            </a:r>
            <a:r>
              <a:rPr lang="en-US" altLang="zh-CN" smtClean="0"/>
              <a:t>, like e.g. topological operators.</a:t>
            </a:r>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31A75E5B-A3C7-4539-8143-894B8F864F28}" type="datetime1">
              <a:rPr lang="zh-CN" altLang="en-US" smtClean="0"/>
              <a:t>2011/11/16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286974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6BB984-DAD3-4D39-9534-BBF731443225}" type="datetime1">
              <a:rPr lang="zh-CN" altLang="en-US" smtClean="0"/>
              <a:t>2011/11/16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226077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EF79A32-FB41-4B76-8464-CA559312AE09}" type="datetime1">
              <a:rPr lang="zh-CN" altLang="en-US" smtClean="0"/>
              <a:t>2011/11/16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1528759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85800" y="76200"/>
            <a:ext cx="7772400" cy="6096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E7803FEC-C349-46DB-8001-7B7867ACF795}" type="slidenum">
              <a:rPr lang="zh-CN" altLang="en-US"/>
              <a:pPr>
                <a:defRPr/>
              </a:pPr>
              <a:t>‹#›</a:t>
            </a:fld>
            <a:endParaRPr lang="en-US" altLang="zh-CN"/>
          </a:p>
        </p:txBody>
      </p:sp>
    </p:spTree>
    <p:extLst>
      <p:ext uri="{BB962C8B-B14F-4D97-AF65-F5344CB8AC3E}">
        <p14:creationId xmlns:p14="http://schemas.microsoft.com/office/powerpoint/2010/main" val="3218436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76200"/>
            <a:ext cx="7772400" cy="8382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85800" y="914400"/>
            <a:ext cx="381000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14400"/>
            <a:ext cx="381000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0C4CB44-2001-4345-8546-9EACA946627B}" type="slidenum">
              <a:rPr lang="zh-CN" altLang="en-US"/>
              <a:pPr>
                <a:defRPr/>
              </a:pPr>
              <a:t>‹#›</a:t>
            </a:fld>
            <a:endParaRPr lang="en-US" altLang="zh-CN"/>
          </a:p>
        </p:txBody>
      </p:sp>
    </p:spTree>
    <p:extLst>
      <p:ext uri="{BB962C8B-B14F-4D97-AF65-F5344CB8AC3E}">
        <p14:creationId xmlns:p14="http://schemas.microsoft.com/office/powerpoint/2010/main" val="186377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178BDB5C-F66A-42E9-A67D-F0845C501396}" type="datetime1">
              <a:rPr lang="zh-CN" altLang="en-US" smtClean="0"/>
              <a:t>2011/11/16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120740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EB71318-5C41-4C3F-9199-D7C732AAA2EE}" type="datetime1">
              <a:rPr lang="zh-CN" altLang="en-US" smtClean="0"/>
              <a:t>2011/11/16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201385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2AFA20E-590A-4A11-BABD-3DBBDED1C231}" type="datetime1">
              <a:rPr lang="zh-CN" altLang="en-US" smtClean="0"/>
              <a:t>2011/11/16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197449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87AB599-D7A6-4253-A771-993852DD48C1}" type="datetime1">
              <a:rPr lang="zh-CN" altLang="en-US" smtClean="0"/>
              <a:t>2011/11/16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66017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D96CB16-CE72-481A-8E6C-2221B109FE15}" type="datetime1">
              <a:rPr lang="zh-CN" altLang="en-US" smtClean="0"/>
              <a:t>2011/11/16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280259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83BCF8B-3CA1-4A2D-B848-A5936D5FA0A5}" type="datetime1">
              <a:rPr lang="zh-CN" altLang="en-US" smtClean="0"/>
              <a:t>2011/11/16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265404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83A283B-3DE8-4C42-9C55-EE20C332C7D5}" type="datetime1">
              <a:rPr lang="zh-CN" altLang="en-US" smtClean="0"/>
              <a:t>2011/11/16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315448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C040E07-7A53-4881-A399-823317BECC0A}" type="datetime1">
              <a:rPr lang="zh-CN" altLang="en-US" smtClean="0"/>
              <a:t>2011/11/16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355607-17A1-4E4D-AFB5-E4A973756996}" type="slidenum">
              <a:rPr lang="zh-CN" altLang="en-US" smtClean="0"/>
              <a:t>‹#›</a:t>
            </a:fld>
            <a:endParaRPr lang="zh-CN" altLang="en-US"/>
          </a:p>
        </p:txBody>
      </p:sp>
    </p:spTree>
    <p:extLst>
      <p:ext uri="{BB962C8B-B14F-4D97-AF65-F5344CB8AC3E}">
        <p14:creationId xmlns:p14="http://schemas.microsoft.com/office/powerpoint/2010/main" val="345604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0000"/>
                </a:solidFill>
              </a:defRPr>
            </a:lvl1pPr>
          </a:lstStyle>
          <a:p>
            <a:fld id="{5ADDAD50-B541-446D-9802-4D1C100BD2F0}" type="datetime1">
              <a:rPr lang="zh-CN" altLang="en-US" smtClean="0"/>
              <a:t>2011/11/16</a:t>
            </a:fld>
            <a:endParaRPr lang="zh-CN" altLang="en-US" dirty="0"/>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00"/>
                </a:solidFill>
              </a:defRPr>
            </a:lvl1pPr>
          </a:lstStyle>
          <a:p>
            <a:fld id="{791854A4-FC01-4148-8A20-06CA6807176C}" type="slidenum">
              <a:rPr lang="zh-CN" altLang="en-US" smtClean="0"/>
              <a:t>‹#›</a:t>
            </a:fld>
            <a:endParaRPr lang="zh-CN" altLang="en-US" dirty="0"/>
          </a:p>
        </p:txBody>
      </p:sp>
    </p:spTree>
    <p:extLst>
      <p:ext uri="{BB962C8B-B14F-4D97-AF65-F5344CB8AC3E}">
        <p14:creationId xmlns:p14="http://schemas.microsoft.com/office/powerpoint/2010/main" val="2778590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0099"/>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0099"/>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0099"/>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0099"/>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16.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7.emf"/></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20.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solidFill>
                  <a:srgbClr val="D60093"/>
                </a:solidFill>
              </a:rPr>
              <a:t>Data Structure &amp; Algorithm</a:t>
            </a:r>
            <a:endParaRPr lang="zh-CN" altLang="en-US" dirty="0">
              <a:solidFill>
                <a:srgbClr val="D60093"/>
              </a:solidFill>
            </a:endParaRPr>
          </a:p>
        </p:txBody>
      </p:sp>
      <p:sp>
        <p:nvSpPr>
          <p:cNvPr id="3" name="副标题 2"/>
          <p:cNvSpPr>
            <a:spLocks noGrp="1"/>
          </p:cNvSpPr>
          <p:nvPr>
            <p:ph type="subTitle" idx="1"/>
          </p:nvPr>
        </p:nvSpPr>
        <p:spPr>
          <a:xfrm>
            <a:off x="899592" y="3886200"/>
            <a:ext cx="7344816" cy="1752600"/>
          </a:xfrm>
        </p:spPr>
        <p:txBody>
          <a:bodyPr>
            <a:normAutofit/>
          </a:bodyPr>
          <a:lstStyle/>
          <a:p>
            <a:r>
              <a:rPr lang="en-US" altLang="zh-CN" dirty="0" smtClean="0"/>
              <a:t>14 </a:t>
            </a:r>
            <a:r>
              <a:rPr lang="en-US" altLang="zh-CN" dirty="0" smtClean="0"/>
              <a:t>– </a:t>
            </a:r>
            <a:r>
              <a:rPr lang="en-US" altLang="zh-CN" dirty="0" err="1" smtClean="0"/>
              <a:t>Halfedge</a:t>
            </a:r>
            <a:endParaRPr lang="en-US" altLang="zh-CN" dirty="0" smtClean="0"/>
          </a:p>
          <a:p>
            <a:endParaRPr lang="en-US" altLang="zh-CN" dirty="0" smtClean="0"/>
          </a:p>
          <a:p>
            <a:r>
              <a:rPr lang="en-US" altLang="zh-CN" dirty="0" smtClean="0"/>
              <a:t>JJCAO</a:t>
            </a:r>
            <a:endParaRPr lang="zh-CN" altLang="en-US" dirty="0"/>
          </a:p>
        </p:txBody>
      </p:sp>
    </p:spTree>
    <p:extLst>
      <p:ext uri="{BB962C8B-B14F-4D97-AF65-F5344CB8AC3E}">
        <p14:creationId xmlns:p14="http://schemas.microsoft.com/office/powerpoint/2010/main" val="1386326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zh-CN" smtClean="0">
                <a:ea typeface="宋体" pitchFamily="2" charset="-122"/>
              </a:rPr>
              <a:t>How HDS can -- OpenSG</a:t>
            </a:r>
            <a:endParaRPr lang="zh-CN" altLang="en-US" smtClean="0">
              <a:ea typeface="宋体" pitchFamily="2" charset="-122"/>
            </a:endParaRPr>
          </a:p>
        </p:txBody>
      </p:sp>
      <p:pic>
        <p:nvPicPr>
          <p:cNvPr id="24579" name="Picture 4"/>
          <p:cNvPicPr>
            <a:picLocks noGrp="1" noChangeAspect="1" noChangeArrowheads="1"/>
          </p:cNvPicPr>
          <p:nvPr>
            <p:ph type="body" idx="1"/>
          </p:nvPr>
        </p:nvPicPr>
        <p:blipFill>
          <a:blip r:embed="rId2"/>
          <a:srcRect/>
          <a:stretch>
            <a:fillRect/>
          </a:stretch>
        </p:blipFill>
        <p:spPr>
          <a:xfrm>
            <a:off x="685800" y="1370013"/>
            <a:ext cx="7772400" cy="4344987"/>
          </a:xfrm>
        </p:spPr>
      </p:pic>
    </p:spTree>
    <p:extLst>
      <p:ext uri="{BB962C8B-B14F-4D97-AF65-F5344CB8AC3E}">
        <p14:creationId xmlns:p14="http://schemas.microsoft.com/office/powerpoint/2010/main" val="4138669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08392"/>
            <a:ext cx="8229600" cy="368280"/>
          </a:xfrm>
        </p:spPr>
        <p:txBody>
          <a:bodyPr>
            <a:normAutofit fontScale="90000"/>
          </a:bodyPr>
          <a:lstStyle/>
          <a:p>
            <a:r>
              <a:rPr lang="en-US" altLang="zh-CN" dirty="0" smtClean="0">
                <a:ea typeface="宋体" pitchFamily="2" charset="-122"/>
              </a:rPr>
              <a:t>Mesh operations</a:t>
            </a:r>
          </a:p>
        </p:txBody>
      </p:sp>
      <p:pic>
        <p:nvPicPr>
          <p:cNvPr id="12291" name="Picture 4"/>
          <p:cNvPicPr>
            <a:picLocks noChangeAspect="1" noChangeArrowheads="1"/>
          </p:cNvPicPr>
          <p:nvPr/>
        </p:nvPicPr>
        <p:blipFill>
          <a:blip r:embed="rId2"/>
          <a:srcRect/>
          <a:stretch>
            <a:fillRect/>
          </a:stretch>
        </p:blipFill>
        <p:spPr bwMode="auto">
          <a:xfrm>
            <a:off x="4191000" y="1685925"/>
            <a:ext cx="4686300" cy="2581275"/>
          </a:xfrm>
          <a:prstGeom prst="rect">
            <a:avLst/>
          </a:prstGeom>
          <a:noFill/>
          <a:ln w="9525">
            <a:noFill/>
            <a:miter lim="800000"/>
            <a:headEnd/>
            <a:tailEnd/>
          </a:ln>
        </p:spPr>
      </p:pic>
      <p:pic>
        <p:nvPicPr>
          <p:cNvPr id="12292" name="Picture 5"/>
          <p:cNvPicPr>
            <a:picLocks noChangeAspect="1" noChangeArrowheads="1"/>
          </p:cNvPicPr>
          <p:nvPr/>
        </p:nvPicPr>
        <p:blipFill>
          <a:blip r:embed="rId3"/>
          <a:srcRect/>
          <a:stretch>
            <a:fillRect/>
          </a:stretch>
        </p:blipFill>
        <p:spPr bwMode="auto">
          <a:xfrm>
            <a:off x="114300" y="3962400"/>
            <a:ext cx="4686300" cy="2581275"/>
          </a:xfrm>
          <a:prstGeom prst="rect">
            <a:avLst/>
          </a:prstGeom>
          <a:noFill/>
          <a:ln w="9525">
            <a:noFill/>
            <a:miter lim="800000"/>
            <a:headEnd/>
            <a:tailEnd/>
          </a:ln>
        </p:spPr>
      </p:pic>
      <p:pic>
        <p:nvPicPr>
          <p:cNvPr id="12293" name="Picture 6"/>
          <p:cNvPicPr>
            <a:picLocks noChangeAspect="1" noChangeArrowheads="1"/>
          </p:cNvPicPr>
          <p:nvPr/>
        </p:nvPicPr>
        <p:blipFill>
          <a:blip r:embed="rId4"/>
          <a:srcRect/>
          <a:stretch>
            <a:fillRect/>
          </a:stretch>
        </p:blipFill>
        <p:spPr bwMode="auto">
          <a:xfrm>
            <a:off x="4872067" y="4343400"/>
            <a:ext cx="3914775" cy="2143125"/>
          </a:xfrm>
          <a:prstGeom prst="rect">
            <a:avLst/>
          </a:prstGeom>
          <a:noFill/>
          <a:ln w="9525">
            <a:noFill/>
            <a:miter lim="800000"/>
            <a:headEnd/>
            <a:tailEnd/>
          </a:ln>
        </p:spPr>
      </p:pic>
      <p:sp>
        <p:nvSpPr>
          <p:cNvPr id="12294" name="Rectangle 3"/>
          <p:cNvSpPr>
            <a:spLocks noGrp="1" noChangeArrowheads="1"/>
          </p:cNvSpPr>
          <p:nvPr>
            <p:ph type="body" idx="1"/>
          </p:nvPr>
        </p:nvSpPr>
        <p:spPr>
          <a:xfrm>
            <a:off x="457200" y="642918"/>
            <a:ext cx="8229600" cy="5483245"/>
          </a:xfrm>
        </p:spPr>
        <p:txBody>
          <a:bodyPr/>
          <a:lstStyle/>
          <a:p>
            <a:pPr>
              <a:buFontTx/>
              <a:buNone/>
            </a:pPr>
            <a:r>
              <a:rPr lang="en-US" altLang="zh-CN" sz="2400" dirty="0" smtClean="0">
                <a:ea typeface="宋体" pitchFamily="2" charset="-122"/>
              </a:rPr>
              <a:t>Traversals over all elements of certain type</a:t>
            </a:r>
          </a:p>
          <a:p>
            <a:pPr>
              <a:buFontTx/>
              <a:buNone/>
            </a:pPr>
            <a:r>
              <a:rPr lang="en-US" altLang="zh-CN" sz="2400" dirty="0" smtClean="0">
                <a:ea typeface="宋体" pitchFamily="2" charset="-122"/>
              </a:rPr>
              <a:t>Navigate adjacent elements (e.g. one-ring of a vertex) </a:t>
            </a:r>
          </a:p>
          <a:p>
            <a:pPr>
              <a:buFontTx/>
              <a:buNone/>
            </a:pPr>
            <a:r>
              <a:rPr lang="en-US" altLang="zh-CN" sz="2400" dirty="0" smtClean="0">
                <a:ea typeface="宋体" pitchFamily="2" charset="-122"/>
              </a:rPr>
              <a:t>Refinement</a:t>
            </a:r>
          </a:p>
          <a:p>
            <a:pPr>
              <a:buFontTx/>
              <a:buNone/>
            </a:pPr>
            <a:r>
              <a:rPr lang="en-US" altLang="zh-CN" sz="2400" dirty="0" smtClean="0">
                <a:ea typeface="宋体" pitchFamily="2" charset="-122"/>
              </a:rPr>
              <a:t>Edge flips</a:t>
            </a:r>
          </a:p>
          <a:p>
            <a:pPr>
              <a:buFontTx/>
              <a:buNone/>
            </a:pPr>
            <a:r>
              <a:rPr lang="en-US" altLang="zh-CN" sz="2400" dirty="0" smtClean="0">
                <a:ea typeface="宋体" pitchFamily="2" charset="-122"/>
              </a:rPr>
              <a:t>Face addition/deletion</a:t>
            </a:r>
          </a:p>
          <a:p>
            <a:pPr>
              <a:buFontTx/>
              <a:buNone/>
            </a:pPr>
            <a:r>
              <a:rPr lang="en-US" altLang="zh-CN" sz="2400" dirty="0" smtClean="0">
                <a:ea typeface="宋体" pitchFamily="2" charset="-122"/>
              </a:rPr>
              <a:t>Face merge</a:t>
            </a:r>
          </a:p>
        </p:txBody>
      </p:sp>
    </p:spTree>
    <p:extLst>
      <p:ext uri="{BB962C8B-B14F-4D97-AF65-F5344CB8AC3E}">
        <p14:creationId xmlns:p14="http://schemas.microsoft.com/office/powerpoint/2010/main" val="75583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07252"/>
            <a:ext cx="8229600" cy="225404"/>
          </a:xfrm>
        </p:spPr>
        <p:txBody>
          <a:bodyPr>
            <a:normAutofit fontScale="90000"/>
          </a:bodyPr>
          <a:lstStyle/>
          <a:p>
            <a:r>
              <a:rPr lang="en-US" altLang="zh-CN" dirty="0" smtClean="0">
                <a:ea typeface="宋体" pitchFamily="2" charset="-122"/>
              </a:rPr>
              <a:t>HDS Design requirements 1</a:t>
            </a:r>
            <a:endParaRPr lang="zh-CN" altLang="en-US" dirty="0" smtClean="0">
              <a:ea typeface="宋体" pitchFamily="2" charset="-122"/>
            </a:endParaRPr>
          </a:p>
        </p:txBody>
      </p:sp>
      <p:sp>
        <p:nvSpPr>
          <p:cNvPr id="26627" name="Rectangle 3"/>
          <p:cNvSpPr>
            <a:spLocks noGrp="1" noChangeArrowheads="1"/>
          </p:cNvSpPr>
          <p:nvPr>
            <p:ph type="body" idx="1"/>
          </p:nvPr>
        </p:nvSpPr>
        <p:spPr>
          <a:xfrm>
            <a:off x="142844" y="642918"/>
            <a:ext cx="8786874" cy="5857916"/>
          </a:xfrm>
        </p:spPr>
        <p:txBody>
          <a:bodyPr/>
          <a:lstStyle/>
          <a:p>
            <a:pPr>
              <a:buFontTx/>
              <a:buNone/>
            </a:pPr>
            <a:r>
              <a:rPr lang="en-US" altLang="zh-CN" dirty="0" smtClean="0">
                <a:ea typeface="宋体" pitchFamily="2" charset="-122"/>
              </a:rPr>
              <a:t>Represent each of the mesh items </a:t>
            </a:r>
            <a:r>
              <a:rPr lang="en-US" altLang="zh-CN" b="1" dirty="0" smtClean="0">
                <a:ea typeface="宋体" pitchFamily="2" charset="-122"/>
              </a:rPr>
              <a:t>explicitly</a:t>
            </a:r>
          </a:p>
          <a:p>
            <a:pPr lvl="1"/>
            <a:r>
              <a:rPr lang="en-US" altLang="zh-CN" sz="2000" dirty="0" smtClean="0">
                <a:ea typeface="宋体" pitchFamily="2" charset="-122"/>
              </a:rPr>
              <a:t>in order to be able to attach additional attributes and functionality to them. </a:t>
            </a:r>
          </a:p>
          <a:p>
            <a:pPr lvl="1"/>
            <a:r>
              <a:rPr lang="en-US" altLang="zh-CN" sz="2000" dirty="0" smtClean="0">
                <a:ea typeface="宋体" pitchFamily="2" charset="-122"/>
              </a:rPr>
              <a:t>If not, then</a:t>
            </a:r>
            <a:r>
              <a:rPr lang="en-US" altLang="zh-CN" sz="2000" b="1" dirty="0" smtClean="0">
                <a:ea typeface="宋体" pitchFamily="2" charset="-122"/>
              </a:rPr>
              <a:t> cumbersome</a:t>
            </a:r>
            <a:r>
              <a:rPr lang="en-US" altLang="zh-CN" sz="2000" dirty="0" smtClean="0">
                <a:ea typeface="宋体" pitchFamily="2" charset="-122"/>
              </a:rPr>
              <a:t> and </a:t>
            </a:r>
            <a:r>
              <a:rPr lang="en-US" altLang="zh-CN" sz="2000" b="1" dirty="0" smtClean="0">
                <a:ea typeface="宋体" pitchFamily="2" charset="-122"/>
              </a:rPr>
              <a:t>error-prone</a:t>
            </a:r>
            <a:r>
              <a:rPr lang="en-US" altLang="zh-CN" sz="2000" dirty="0" smtClean="0">
                <a:ea typeface="宋体" pitchFamily="2" charset="-122"/>
              </a:rPr>
              <a:t>!</a:t>
            </a:r>
          </a:p>
          <a:p>
            <a:pPr lvl="1"/>
            <a:endParaRPr lang="en-US" altLang="zh-CN" sz="2000" dirty="0" smtClean="0">
              <a:ea typeface="宋体" pitchFamily="2" charset="-122"/>
            </a:endParaRPr>
          </a:p>
          <a:p>
            <a:pPr lvl="1"/>
            <a:r>
              <a:rPr lang="en-US" altLang="zh-CN" sz="2000" dirty="0" smtClean="0">
                <a:ea typeface="宋体" pitchFamily="2" charset="-122"/>
              </a:rPr>
              <a:t>Traditional</a:t>
            </a:r>
          </a:p>
          <a:p>
            <a:pPr lvl="1"/>
            <a:r>
              <a:rPr lang="en-US" altLang="zh-CN" sz="2000" dirty="0" smtClean="0">
                <a:ea typeface="宋体" pitchFamily="2" charset="-122"/>
              </a:rPr>
              <a:t>Object-based (Encapsulation</a:t>
            </a:r>
            <a:r>
              <a:rPr lang="en-US" altLang="zh-CN" sz="2000" b="1" dirty="0" smtClean="0">
                <a:ea typeface="宋体" pitchFamily="2" charset="-122"/>
              </a:rPr>
              <a:t>)</a:t>
            </a:r>
            <a:endParaRPr lang="en-US" altLang="zh-CN" sz="2000" dirty="0" smtClean="0">
              <a:ea typeface="宋体" pitchFamily="2" charset="-122"/>
            </a:endParaRPr>
          </a:p>
          <a:p>
            <a:pPr lvl="1"/>
            <a:r>
              <a:rPr lang="en-US" altLang="zh-CN" sz="2000" dirty="0" smtClean="0">
                <a:ea typeface="宋体" pitchFamily="2" charset="-122"/>
              </a:rPr>
              <a:t>Object-oriented (Inheritance and Polymorphism)</a:t>
            </a:r>
          </a:p>
          <a:p>
            <a:pPr lvl="1"/>
            <a:r>
              <a:rPr lang="en-US" altLang="zh-CN" sz="2000" dirty="0" smtClean="0">
                <a:ea typeface="宋体" pitchFamily="2" charset="-122"/>
              </a:rPr>
              <a:t>Generic Programming (Template, compile-time vs. run-time, virtual functions lead to a certain overhead in space and time)</a:t>
            </a:r>
          </a:p>
          <a:p>
            <a:pPr lvl="1"/>
            <a:r>
              <a:rPr lang="en-US" altLang="zh-CN" sz="2000" dirty="0" smtClean="0">
                <a:ea typeface="宋体" pitchFamily="2" charset="-122"/>
              </a:rPr>
              <a:t>Aspect-oriented Programming</a:t>
            </a:r>
          </a:p>
          <a:p>
            <a:pPr lvl="1"/>
            <a:r>
              <a:rPr lang="en-US" altLang="zh-CN" sz="2000" dirty="0" smtClean="0">
                <a:ea typeface="宋体" pitchFamily="2" charset="-122"/>
              </a:rPr>
              <a:t>Design pattern (multiple inheritances vs. template, etc.) [</a:t>
            </a:r>
            <a:r>
              <a:rPr lang="zh-CN" altLang="en-US" sz="2000" dirty="0" smtClean="0">
                <a:ea typeface="宋体" pitchFamily="2" charset="-122"/>
              </a:rPr>
              <a:t>能力从继承来，从组合来，</a:t>
            </a:r>
            <a:r>
              <a:rPr lang="en-US" altLang="zh-CN" sz="2000" dirty="0" smtClean="0">
                <a:ea typeface="宋体" pitchFamily="2" charset="-122"/>
              </a:rPr>
              <a:t>…]</a:t>
            </a:r>
            <a:endParaRPr lang="zh-CN" altLang="en-US" sz="2000" dirty="0" smtClean="0">
              <a:ea typeface="宋体" pitchFamily="2" charset="-122"/>
            </a:endParaRPr>
          </a:p>
        </p:txBody>
      </p:sp>
    </p:spTree>
    <p:extLst>
      <p:ext uri="{BB962C8B-B14F-4D97-AF65-F5344CB8AC3E}">
        <p14:creationId xmlns:p14="http://schemas.microsoft.com/office/powerpoint/2010/main" val="692596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zh-CN" smtClean="0">
                <a:ea typeface="宋体" pitchFamily="2" charset="-122"/>
              </a:rPr>
              <a:t>HDS Design requirements 2</a:t>
            </a:r>
            <a:endParaRPr lang="zh-CN" altLang="en-US" smtClean="0">
              <a:ea typeface="宋体" pitchFamily="2" charset="-122"/>
            </a:endParaRPr>
          </a:p>
        </p:txBody>
      </p:sp>
      <p:sp>
        <p:nvSpPr>
          <p:cNvPr id="27651" name="Rectangle 3"/>
          <p:cNvSpPr>
            <a:spLocks noGrp="1" noChangeArrowheads="1"/>
          </p:cNvSpPr>
          <p:nvPr>
            <p:ph type="body" idx="1"/>
          </p:nvPr>
        </p:nvSpPr>
        <p:spPr/>
        <p:txBody>
          <a:bodyPr/>
          <a:lstStyle/>
          <a:p>
            <a:pPr>
              <a:buFontTx/>
              <a:buNone/>
            </a:pPr>
            <a:r>
              <a:rPr lang="en-US" altLang="zh-CN" dirty="0" smtClean="0">
                <a:ea typeface="宋体" pitchFamily="2" charset="-122"/>
              </a:rPr>
              <a:t>General polygonal facet type</a:t>
            </a:r>
          </a:p>
          <a:p>
            <a:pPr lvl="1"/>
            <a:r>
              <a:rPr lang="en-US" altLang="zh-CN" sz="1800" dirty="0" smtClean="0">
                <a:ea typeface="宋体" pitchFamily="2" charset="-122"/>
              </a:rPr>
              <a:t>Triangle + quadrangle + …  </a:t>
            </a:r>
          </a:p>
          <a:p>
            <a:pPr>
              <a:buFontTx/>
              <a:buNone/>
            </a:pPr>
            <a:r>
              <a:rPr lang="en-US" altLang="zh-CN" dirty="0" smtClean="0">
                <a:ea typeface="宋体" pitchFamily="2" charset="-122"/>
              </a:rPr>
              <a:t>non-manifold </a:t>
            </a:r>
            <a:r>
              <a:rPr lang="en-US" altLang="zh-CN" dirty="0" err="1" smtClean="0">
                <a:ea typeface="宋体" pitchFamily="2" charset="-122"/>
              </a:rPr>
              <a:t>degeneracies</a:t>
            </a:r>
            <a:r>
              <a:rPr lang="en-US" altLang="zh-CN" dirty="0" smtClean="0">
                <a:ea typeface="宋体" pitchFamily="2" charset="-122"/>
              </a:rPr>
              <a:t> </a:t>
            </a:r>
          </a:p>
          <a:p>
            <a:pPr>
              <a:buFontTx/>
              <a:buNone/>
            </a:pPr>
            <a:endParaRPr lang="zh-CN" altLang="en-US" sz="2400" dirty="0" smtClean="0">
              <a:ea typeface="宋体" pitchFamily="2" charset="-122"/>
            </a:endParaRPr>
          </a:p>
          <a:p>
            <a:pPr>
              <a:buFontTx/>
              <a:buNone/>
            </a:pPr>
            <a:r>
              <a:rPr lang="en-US" altLang="zh-CN" sz="2400" dirty="0" smtClean="0">
                <a:ea typeface="宋体" pitchFamily="2" charset="-122"/>
              </a:rPr>
              <a:t>To provide this flexibility, meshes can be custom-tailored for the needs of specific algorithms by </a:t>
            </a:r>
            <a:r>
              <a:rPr lang="en-US" altLang="zh-CN" sz="2400" dirty="0" err="1" smtClean="0">
                <a:ea typeface="宋体" pitchFamily="2" charset="-122"/>
              </a:rPr>
              <a:t>parameterizing</a:t>
            </a:r>
            <a:r>
              <a:rPr lang="en-US" altLang="zh-CN" sz="2400" dirty="0" smtClean="0">
                <a:ea typeface="宋体" pitchFamily="2" charset="-122"/>
              </a:rPr>
              <a:t> them by so-called </a:t>
            </a:r>
            <a:r>
              <a:rPr lang="en-US" altLang="zh-CN" sz="2400" b="1" dirty="0" smtClean="0">
                <a:solidFill>
                  <a:srgbClr val="FF0000"/>
                </a:solidFill>
                <a:ea typeface="宋体" pitchFamily="2" charset="-122"/>
              </a:rPr>
              <a:t>traits</a:t>
            </a:r>
            <a:r>
              <a:rPr lang="en-US" altLang="zh-CN" sz="2400" dirty="0" smtClean="0">
                <a:ea typeface="宋体" pitchFamily="2" charset="-122"/>
              </a:rPr>
              <a:t> class.</a:t>
            </a:r>
            <a:endParaRPr lang="zh-CN" altLang="en-US" sz="2400" dirty="0" smtClean="0">
              <a:ea typeface="宋体" pitchFamily="2" charset="-122"/>
            </a:endParaRPr>
          </a:p>
        </p:txBody>
      </p:sp>
      <p:grpSp>
        <p:nvGrpSpPr>
          <p:cNvPr id="2" name="Group 16"/>
          <p:cNvGrpSpPr>
            <a:grpSpLocks noChangeAspect="1"/>
          </p:cNvGrpSpPr>
          <p:nvPr/>
        </p:nvGrpSpPr>
        <p:grpSpPr bwMode="auto">
          <a:xfrm>
            <a:off x="1928794" y="5000636"/>
            <a:ext cx="1620838" cy="1420813"/>
            <a:chOff x="3284" y="9204"/>
            <a:chExt cx="1927" cy="1678"/>
          </a:xfrm>
        </p:grpSpPr>
        <p:sp>
          <p:nvSpPr>
            <p:cNvPr id="27667" name="AutoShape 24"/>
            <p:cNvSpPr>
              <a:spLocks noChangeAspect="1" noChangeArrowheads="1" noTextEdit="1"/>
            </p:cNvSpPr>
            <p:nvPr/>
          </p:nvSpPr>
          <p:spPr bwMode="auto">
            <a:xfrm>
              <a:off x="3284" y="9204"/>
              <a:ext cx="1927" cy="1678"/>
            </a:xfrm>
            <a:prstGeom prst="rect">
              <a:avLst/>
            </a:prstGeom>
            <a:noFill/>
            <a:ln w="9525">
              <a:noFill/>
              <a:miter lim="800000"/>
              <a:headEnd/>
              <a:tailEnd/>
            </a:ln>
          </p:spPr>
          <p:txBody>
            <a:bodyPr/>
            <a:lstStyle/>
            <a:p>
              <a:endParaRPr lang="zh-CN" altLang="en-US"/>
            </a:p>
          </p:txBody>
        </p:sp>
        <p:sp>
          <p:nvSpPr>
            <p:cNvPr id="27668" name="Freeform 23"/>
            <p:cNvSpPr>
              <a:spLocks/>
            </p:cNvSpPr>
            <p:nvPr/>
          </p:nvSpPr>
          <p:spPr bwMode="auto">
            <a:xfrm>
              <a:off x="3667" y="9509"/>
              <a:ext cx="1020" cy="1373"/>
            </a:xfrm>
            <a:custGeom>
              <a:avLst/>
              <a:gdLst>
                <a:gd name="T0" fmla="*/ 96 w 384"/>
                <a:gd name="T1" fmla="*/ 240 h 432"/>
                <a:gd name="T2" fmla="*/ 0 w 384"/>
                <a:gd name="T3" fmla="*/ 432 h 432"/>
                <a:gd name="T4" fmla="*/ 384 w 384"/>
                <a:gd name="T5" fmla="*/ 0 h 432"/>
                <a:gd name="T6" fmla="*/ 96 w 384"/>
                <a:gd name="T7" fmla="*/ 240 h 432"/>
                <a:gd name="T8" fmla="*/ 0 60000 65536"/>
                <a:gd name="T9" fmla="*/ 0 60000 65536"/>
                <a:gd name="T10" fmla="*/ 0 60000 65536"/>
                <a:gd name="T11" fmla="*/ 0 60000 65536"/>
                <a:gd name="T12" fmla="*/ 0 w 384"/>
                <a:gd name="T13" fmla="*/ 0 h 432"/>
                <a:gd name="T14" fmla="*/ 384 w 384"/>
                <a:gd name="T15" fmla="*/ 432 h 432"/>
              </a:gdLst>
              <a:ahLst/>
              <a:cxnLst>
                <a:cxn ang="T8">
                  <a:pos x="T0" y="T1"/>
                </a:cxn>
                <a:cxn ang="T9">
                  <a:pos x="T2" y="T3"/>
                </a:cxn>
                <a:cxn ang="T10">
                  <a:pos x="T4" y="T5"/>
                </a:cxn>
                <a:cxn ang="T11">
                  <a:pos x="T6" y="T7"/>
                </a:cxn>
              </a:cxnLst>
              <a:rect l="T12" t="T13" r="T14" b="T15"/>
              <a:pathLst>
                <a:path w="384" h="432">
                  <a:moveTo>
                    <a:pt x="96" y="240"/>
                  </a:moveTo>
                  <a:lnTo>
                    <a:pt x="0" y="432"/>
                  </a:lnTo>
                  <a:lnTo>
                    <a:pt x="384" y="0"/>
                  </a:lnTo>
                  <a:lnTo>
                    <a:pt x="96" y="240"/>
                  </a:lnTo>
                  <a:close/>
                </a:path>
              </a:pathLst>
            </a:custGeom>
            <a:solidFill>
              <a:srgbClr val="008080"/>
            </a:solidFill>
            <a:ln w="9525">
              <a:solidFill>
                <a:srgbClr val="000000"/>
              </a:solidFill>
              <a:round/>
              <a:headEnd/>
              <a:tailEnd/>
            </a:ln>
          </p:spPr>
          <p:txBody>
            <a:bodyPr anchor="ctr"/>
            <a:lstStyle/>
            <a:p>
              <a:pPr eaLnBrk="0" hangingPunct="0"/>
              <a:endParaRPr lang="zh-CN" altLang="en-US"/>
            </a:p>
          </p:txBody>
        </p:sp>
        <p:sp>
          <p:nvSpPr>
            <p:cNvPr id="27669" name="Freeform 22"/>
            <p:cNvSpPr>
              <a:spLocks/>
            </p:cNvSpPr>
            <p:nvPr/>
          </p:nvSpPr>
          <p:spPr bwMode="auto">
            <a:xfrm>
              <a:off x="3284" y="9509"/>
              <a:ext cx="1403" cy="763"/>
            </a:xfrm>
            <a:custGeom>
              <a:avLst/>
              <a:gdLst>
                <a:gd name="T0" fmla="*/ 240 w 528"/>
                <a:gd name="T1" fmla="*/ 240 h 240"/>
                <a:gd name="T2" fmla="*/ 0 w 528"/>
                <a:gd name="T3" fmla="*/ 144 h 240"/>
                <a:gd name="T4" fmla="*/ 528 w 528"/>
                <a:gd name="T5" fmla="*/ 0 h 240"/>
                <a:gd name="T6" fmla="*/ 240 w 528"/>
                <a:gd name="T7" fmla="*/ 240 h 240"/>
                <a:gd name="T8" fmla="*/ 0 60000 65536"/>
                <a:gd name="T9" fmla="*/ 0 60000 65536"/>
                <a:gd name="T10" fmla="*/ 0 60000 65536"/>
                <a:gd name="T11" fmla="*/ 0 60000 65536"/>
                <a:gd name="T12" fmla="*/ 0 w 528"/>
                <a:gd name="T13" fmla="*/ 0 h 240"/>
                <a:gd name="T14" fmla="*/ 528 w 528"/>
                <a:gd name="T15" fmla="*/ 240 h 240"/>
              </a:gdLst>
              <a:ahLst/>
              <a:cxnLst>
                <a:cxn ang="T8">
                  <a:pos x="T0" y="T1"/>
                </a:cxn>
                <a:cxn ang="T9">
                  <a:pos x="T2" y="T3"/>
                </a:cxn>
                <a:cxn ang="T10">
                  <a:pos x="T4" y="T5"/>
                </a:cxn>
                <a:cxn ang="T11">
                  <a:pos x="T6" y="T7"/>
                </a:cxn>
              </a:cxnLst>
              <a:rect l="T12" t="T13" r="T14" b="T15"/>
              <a:pathLst>
                <a:path w="528" h="240">
                  <a:moveTo>
                    <a:pt x="240" y="240"/>
                  </a:moveTo>
                  <a:lnTo>
                    <a:pt x="0" y="144"/>
                  </a:lnTo>
                  <a:lnTo>
                    <a:pt x="528" y="0"/>
                  </a:lnTo>
                  <a:lnTo>
                    <a:pt x="240" y="24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70" name="Freeform 21"/>
            <p:cNvSpPr>
              <a:spLocks/>
            </p:cNvSpPr>
            <p:nvPr/>
          </p:nvSpPr>
          <p:spPr bwMode="auto">
            <a:xfrm>
              <a:off x="3922" y="9509"/>
              <a:ext cx="821" cy="1186"/>
            </a:xfrm>
            <a:custGeom>
              <a:avLst/>
              <a:gdLst>
                <a:gd name="T0" fmla="*/ 0 w 309"/>
                <a:gd name="T1" fmla="*/ 240 h 373"/>
                <a:gd name="T2" fmla="*/ 309 w 309"/>
                <a:gd name="T3" fmla="*/ 373 h 373"/>
                <a:gd name="T4" fmla="*/ 288 w 309"/>
                <a:gd name="T5" fmla="*/ 0 h 373"/>
                <a:gd name="T6" fmla="*/ 0 w 309"/>
                <a:gd name="T7" fmla="*/ 240 h 373"/>
                <a:gd name="T8" fmla="*/ 0 60000 65536"/>
                <a:gd name="T9" fmla="*/ 0 60000 65536"/>
                <a:gd name="T10" fmla="*/ 0 60000 65536"/>
                <a:gd name="T11" fmla="*/ 0 60000 65536"/>
                <a:gd name="T12" fmla="*/ 0 w 309"/>
                <a:gd name="T13" fmla="*/ 0 h 373"/>
                <a:gd name="T14" fmla="*/ 309 w 309"/>
                <a:gd name="T15" fmla="*/ 373 h 373"/>
              </a:gdLst>
              <a:ahLst/>
              <a:cxnLst>
                <a:cxn ang="T8">
                  <a:pos x="T0" y="T1"/>
                </a:cxn>
                <a:cxn ang="T9">
                  <a:pos x="T2" y="T3"/>
                </a:cxn>
                <a:cxn ang="T10">
                  <a:pos x="T4" y="T5"/>
                </a:cxn>
                <a:cxn ang="T11">
                  <a:pos x="T6" y="T7"/>
                </a:cxn>
              </a:cxnLst>
              <a:rect l="T12" t="T13" r="T14" b="T15"/>
              <a:pathLst>
                <a:path w="309" h="373">
                  <a:moveTo>
                    <a:pt x="0" y="240"/>
                  </a:moveTo>
                  <a:lnTo>
                    <a:pt x="309" y="373"/>
                  </a:lnTo>
                  <a:lnTo>
                    <a:pt x="288" y="0"/>
                  </a:lnTo>
                  <a:lnTo>
                    <a:pt x="0" y="24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71" name="Freeform 20"/>
            <p:cNvSpPr>
              <a:spLocks/>
            </p:cNvSpPr>
            <p:nvPr/>
          </p:nvSpPr>
          <p:spPr bwMode="auto">
            <a:xfrm>
              <a:off x="3922" y="9509"/>
              <a:ext cx="1289" cy="763"/>
            </a:xfrm>
            <a:custGeom>
              <a:avLst/>
              <a:gdLst>
                <a:gd name="T0" fmla="*/ 0 w 485"/>
                <a:gd name="T1" fmla="*/ 240 h 240"/>
                <a:gd name="T2" fmla="*/ 288 w 485"/>
                <a:gd name="T3" fmla="*/ 0 h 240"/>
                <a:gd name="T4" fmla="*/ 485 w 485"/>
                <a:gd name="T5" fmla="*/ 171 h 240"/>
                <a:gd name="T6" fmla="*/ 0 w 485"/>
                <a:gd name="T7" fmla="*/ 240 h 240"/>
                <a:gd name="T8" fmla="*/ 0 60000 65536"/>
                <a:gd name="T9" fmla="*/ 0 60000 65536"/>
                <a:gd name="T10" fmla="*/ 0 60000 65536"/>
                <a:gd name="T11" fmla="*/ 0 60000 65536"/>
                <a:gd name="T12" fmla="*/ 0 w 485"/>
                <a:gd name="T13" fmla="*/ 0 h 240"/>
                <a:gd name="T14" fmla="*/ 485 w 485"/>
                <a:gd name="T15" fmla="*/ 240 h 240"/>
              </a:gdLst>
              <a:ahLst/>
              <a:cxnLst>
                <a:cxn ang="T8">
                  <a:pos x="T0" y="T1"/>
                </a:cxn>
                <a:cxn ang="T9">
                  <a:pos x="T2" y="T3"/>
                </a:cxn>
                <a:cxn ang="T10">
                  <a:pos x="T4" y="T5"/>
                </a:cxn>
                <a:cxn ang="T11">
                  <a:pos x="T6" y="T7"/>
                </a:cxn>
              </a:cxnLst>
              <a:rect l="T12" t="T13" r="T14" b="T15"/>
              <a:pathLst>
                <a:path w="485" h="240">
                  <a:moveTo>
                    <a:pt x="0" y="240"/>
                  </a:moveTo>
                  <a:lnTo>
                    <a:pt x="288" y="0"/>
                  </a:lnTo>
                  <a:lnTo>
                    <a:pt x="485" y="171"/>
                  </a:lnTo>
                  <a:lnTo>
                    <a:pt x="0" y="24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72" name="Freeform 19"/>
            <p:cNvSpPr>
              <a:spLocks/>
            </p:cNvSpPr>
            <p:nvPr/>
          </p:nvSpPr>
          <p:spPr bwMode="auto">
            <a:xfrm>
              <a:off x="3922" y="9356"/>
              <a:ext cx="1275" cy="916"/>
            </a:xfrm>
            <a:custGeom>
              <a:avLst/>
              <a:gdLst>
                <a:gd name="T0" fmla="*/ 0 w 480"/>
                <a:gd name="T1" fmla="*/ 288 h 288"/>
                <a:gd name="T2" fmla="*/ 288 w 480"/>
                <a:gd name="T3" fmla="*/ 48 h 288"/>
                <a:gd name="T4" fmla="*/ 480 w 480"/>
                <a:gd name="T5" fmla="*/ 0 h 288"/>
                <a:gd name="T6" fmla="*/ 0 w 480"/>
                <a:gd name="T7" fmla="*/ 288 h 288"/>
                <a:gd name="T8" fmla="*/ 0 60000 65536"/>
                <a:gd name="T9" fmla="*/ 0 60000 65536"/>
                <a:gd name="T10" fmla="*/ 0 60000 65536"/>
                <a:gd name="T11" fmla="*/ 0 60000 65536"/>
                <a:gd name="T12" fmla="*/ 0 w 480"/>
                <a:gd name="T13" fmla="*/ 0 h 288"/>
                <a:gd name="T14" fmla="*/ 480 w 480"/>
                <a:gd name="T15" fmla="*/ 288 h 288"/>
              </a:gdLst>
              <a:ahLst/>
              <a:cxnLst>
                <a:cxn ang="T8">
                  <a:pos x="T0" y="T1"/>
                </a:cxn>
                <a:cxn ang="T9">
                  <a:pos x="T2" y="T3"/>
                </a:cxn>
                <a:cxn ang="T10">
                  <a:pos x="T4" y="T5"/>
                </a:cxn>
                <a:cxn ang="T11">
                  <a:pos x="T6" y="T7"/>
                </a:cxn>
              </a:cxnLst>
              <a:rect l="T12" t="T13" r="T14" b="T15"/>
              <a:pathLst>
                <a:path w="480" h="288">
                  <a:moveTo>
                    <a:pt x="0" y="288"/>
                  </a:moveTo>
                  <a:lnTo>
                    <a:pt x="288" y="48"/>
                  </a:lnTo>
                  <a:lnTo>
                    <a:pt x="480" y="0"/>
                  </a:lnTo>
                  <a:lnTo>
                    <a:pt x="0" y="288"/>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73" name="Freeform 18"/>
            <p:cNvSpPr>
              <a:spLocks/>
            </p:cNvSpPr>
            <p:nvPr/>
          </p:nvSpPr>
          <p:spPr bwMode="auto">
            <a:xfrm>
              <a:off x="3922" y="9204"/>
              <a:ext cx="765" cy="1068"/>
            </a:xfrm>
            <a:custGeom>
              <a:avLst/>
              <a:gdLst>
                <a:gd name="T0" fmla="*/ 0 w 288"/>
                <a:gd name="T1" fmla="*/ 336 h 336"/>
                <a:gd name="T2" fmla="*/ 288 w 288"/>
                <a:gd name="T3" fmla="*/ 96 h 336"/>
                <a:gd name="T4" fmla="*/ 0 w 288"/>
                <a:gd name="T5" fmla="*/ 0 h 336"/>
                <a:gd name="T6" fmla="*/ 0 w 288"/>
                <a:gd name="T7" fmla="*/ 336 h 336"/>
                <a:gd name="T8" fmla="*/ 0 60000 65536"/>
                <a:gd name="T9" fmla="*/ 0 60000 65536"/>
                <a:gd name="T10" fmla="*/ 0 60000 65536"/>
                <a:gd name="T11" fmla="*/ 0 60000 65536"/>
                <a:gd name="T12" fmla="*/ 0 w 288"/>
                <a:gd name="T13" fmla="*/ 0 h 336"/>
                <a:gd name="T14" fmla="*/ 288 w 288"/>
                <a:gd name="T15" fmla="*/ 336 h 336"/>
              </a:gdLst>
              <a:ahLst/>
              <a:cxnLst>
                <a:cxn ang="T8">
                  <a:pos x="T0" y="T1"/>
                </a:cxn>
                <a:cxn ang="T9">
                  <a:pos x="T2" y="T3"/>
                </a:cxn>
                <a:cxn ang="T10">
                  <a:pos x="T4" y="T5"/>
                </a:cxn>
                <a:cxn ang="T11">
                  <a:pos x="T6" y="T7"/>
                </a:cxn>
              </a:cxnLst>
              <a:rect l="T12" t="T13" r="T14" b="T15"/>
              <a:pathLst>
                <a:path w="288" h="336">
                  <a:moveTo>
                    <a:pt x="0" y="336"/>
                  </a:moveTo>
                  <a:lnTo>
                    <a:pt x="288" y="96"/>
                  </a:lnTo>
                  <a:lnTo>
                    <a:pt x="0" y="0"/>
                  </a:lnTo>
                  <a:lnTo>
                    <a:pt x="0" y="336"/>
                  </a:lnTo>
                  <a:close/>
                </a:path>
              </a:pathLst>
            </a:custGeom>
            <a:solidFill>
              <a:srgbClr val="99FFCC"/>
            </a:solidFill>
            <a:ln w="9525">
              <a:solidFill>
                <a:srgbClr val="000000"/>
              </a:solidFill>
              <a:round/>
              <a:headEnd/>
              <a:tailEnd/>
            </a:ln>
          </p:spPr>
          <p:txBody>
            <a:bodyPr anchor="ctr"/>
            <a:lstStyle/>
            <a:p>
              <a:pPr eaLnBrk="0" hangingPunct="0"/>
              <a:endParaRPr lang="zh-CN" altLang="en-US"/>
            </a:p>
          </p:txBody>
        </p:sp>
        <p:sp>
          <p:nvSpPr>
            <p:cNvPr id="27674" name="Line 17"/>
            <p:cNvSpPr>
              <a:spLocks noChangeShapeType="1"/>
            </p:cNvSpPr>
            <p:nvPr/>
          </p:nvSpPr>
          <p:spPr bwMode="auto">
            <a:xfrm flipV="1">
              <a:off x="3922" y="9509"/>
              <a:ext cx="765" cy="763"/>
            </a:xfrm>
            <a:prstGeom prst="line">
              <a:avLst/>
            </a:prstGeom>
            <a:noFill/>
            <a:ln w="28575">
              <a:solidFill>
                <a:srgbClr val="FF0000"/>
              </a:solidFill>
              <a:round/>
              <a:headEnd/>
              <a:tailEnd/>
            </a:ln>
          </p:spPr>
          <p:txBody>
            <a:bodyPr anchor="ctr"/>
            <a:lstStyle/>
            <a:p>
              <a:endParaRPr lang="zh-CN" altLang="en-US"/>
            </a:p>
          </p:txBody>
        </p:sp>
      </p:grpSp>
      <p:grpSp>
        <p:nvGrpSpPr>
          <p:cNvPr id="3" name="Group 4"/>
          <p:cNvGrpSpPr>
            <a:grpSpLocks noChangeAspect="1"/>
          </p:cNvGrpSpPr>
          <p:nvPr/>
        </p:nvGrpSpPr>
        <p:grpSpPr bwMode="auto">
          <a:xfrm>
            <a:off x="4500562" y="5072074"/>
            <a:ext cx="685800" cy="1371600"/>
            <a:chOff x="3284" y="9204"/>
            <a:chExt cx="815" cy="1620"/>
          </a:xfrm>
        </p:grpSpPr>
        <p:sp>
          <p:nvSpPr>
            <p:cNvPr id="27656" name="AutoShape 15"/>
            <p:cNvSpPr>
              <a:spLocks noChangeAspect="1" noChangeArrowheads="1" noTextEdit="1"/>
            </p:cNvSpPr>
            <p:nvPr/>
          </p:nvSpPr>
          <p:spPr bwMode="auto">
            <a:xfrm>
              <a:off x="3284" y="9204"/>
              <a:ext cx="815" cy="1620"/>
            </a:xfrm>
            <a:prstGeom prst="rect">
              <a:avLst/>
            </a:prstGeom>
            <a:noFill/>
            <a:ln w="9525">
              <a:noFill/>
              <a:miter lim="800000"/>
              <a:headEnd/>
              <a:tailEnd/>
            </a:ln>
          </p:spPr>
          <p:txBody>
            <a:bodyPr/>
            <a:lstStyle/>
            <a:p>
              <a:endParaRPr lang="zh-CN" altLang="en-US"/>
            </a:p>
          </p:txBody>
        </p:sp>
        <p:sp>
          <p:nvSpPr>
            <p:cNvPr id="27657" name="Freeform 14"/>
            <p:cNvSpPr>
              <a:spLocks/>
            </p:cNvSpPr>
            <p:nvPr/>
          </p:nvSpPr>
          <p:spPr bwMode="auto">
            <a:xfrm>
              <a:off x="3375" y="10104"/>
              <a:ext cx="362" cy="450"/>
            </a:xfrm>
            <a:custGeom>
              <a:avLst/>
              <a:gdLst>
                <a:gd name="T0" fmla="*/ 0 w 192"/>
                <a:gd name="T1" fmla="*/ 0 h 240"/>
                <a:gd name="T2" fmla="*/ 192 w 192"/>
                <a:gd name="T3" fmla="*/ 240 h 240"/>
                <a:gd name="T4" fmla="*/ 192 w 192"/>
                <a:gd name="T5" fmla="*/ 96 h 240"/>
                <a:gd name="T6" fmla="*/ 0 w 192"/>
                <a:gd name="T7" fmla="*/ 0 h 240"/>
                <a:gd name="T8" fmla="*/ 0 60000 65536"/>
                <a:gd name="T9" fmla="*/ 0 60000 65536"/>
                <a:gd name="T10" fmla="*/ 0 60000 65536"/>
                <a:gd name="T11" fmla="*/ 0 60000 65536"/>
                <a:gd name="T12" fmla="*/ 0 w 192"/>
                <a:gd name="T13" fmla="*/ 0 h 240"/>
                <a:gd name="T14" fmla="*/ 192 w 192"/>
                <a:gd name="T15" fmla="*/ 240 h 240"/>
              </a:gdLst>
              <a:ahLst/>
              <a:cxnLst>
                <a:cxn ang="T8">
                  <a:pos x="T0" y="T1"/>
                </a:cxn>
                <a:cxn ang="T9">
                  <a:pos x="T2" y="T3"/>
                </a:cxn>
                <a:cxn ang="T10">
                  <a:pos x="T4" y="T5"/>
                </a:cxn>
                <a:cxn ang="T11">
                  <a:pos x="T6" y="T7"/>
                </a:cxn>
              </a:cxnLst>
              <a:rect l="T12" t="T13" r="T14" b="T15"/>
              <a:pathLst>
                <a:path w="192" h="240">
                  <a:moveTo>
                    <a:pt x="0" y="0"/>
                  </a:moveTo>
                  <a:lnTo>
                    <a:pt x="192" y="240"/>
                  </a:lnTo>
                  <a:lnTo>
                    <a:pt x="192" y="96"/>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58" name="Freeform 13"/>
            <p:cNvSpPr>
              <a:spLocks/>
            </p:cNvSpPr>
            <p:nvPr/>
          </p:nvSpPr>
          <p:spPr bwMode="auto">
            <a:xfrm>
              <a:off x="3375" y="10104"/>
              <a:ext cx="362" cy="720"/>
            </a:xfrm>
            <a:custGeom>
              <a:avLst/>
              <a:gdLst>
                <a:gd name="T0" fmla="*/ 0 w 192"/>
                <a:gd name="T1" fmla="*/ 0 h 384"/>
                <a:gd name="T2" fmla="*/ 96 w 192"/>
                <a:gd name="T3" fmla="*/ 384 h 384"/>
                <a:gd name="T4" fmla="*/ 192 w 192"/>
                <a:gd name="T5" fmla="*/ 240 h 384"/>
                <a:gd name="T6" fmla="*/ 0 w 192"/>
                <a:gd name="T7" fmla="*/ 0 h 384"/>
                <a:gd name="T8" fmla="*/ 0 60000 65536"/>
                <a:gd name="T9" fmla="*/ 0 60000 65536"/>
                <a:gd name="T10" fmla="*/ 0 60000 65536"/>
                <a:gd name="T11" fmla="*/ 0 60000 65536"/>
                <a:gd name="T12" fmla="*/ 0 w 192"/>
                <a:gd name="T13" fmla="*/ 0 h 384"/>
                <a:gd name="T14" fmla="*/ 192 w 192"/>
                <a:gd name="T15" fmla="*/ 384 h 384"/>
              </a:gdLst>
              <a:ahLst/>
              <a:cxnLst>
                <a:cxn ang="T8">
                  <a:pos x="T0" y="T1"/>
                </a:cxn>
                <a:cxn ang="T9">
                  <a:pos x="T2" y="T3"/>
                </a:cxn>
                <a:cxn ang="T10">
                  <a:pos x="T4" y="T5"/>
                </a:cxn>
                <a:cxn ang="T11">
                  <a:pos x="T6" y="T7"/>
                </a:cxn>
              </a:cxnLst>
              <a:rect l="T12" t="T13" r="T14" b="T15"/>
              <a:pathLst>
                <a:path w="192" h="384">
                  <a:moveTo>
                    <a:pt x="0" y="0"/>
                  </a:moveTo>
                  <a:lnTo>
                    <a:pt x="96" y="384"/>
                  </a:lnTo>
                  <a:lnTo>
                    <a:pt x="192" y="240"/>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59" name="Freeform 12"/>
            <p:cNvSpPr>
              <a:spLocks/>
            </p:cNvSpPr>
            <p:nvPr/>
          </p:nvSpPr>
          <p:spPr bwMode="auto">
            <a:xfrm>
              <a:off x="3375" y="10104"/>
              <a:ext cx="181" cy="720"/>
            </a:xfrm>
            <a:custGeom>
              <a:avLst/>
              <a:gdLst>
                <a:gd name="T0" fmla="*/ 0 w 96"/>
                <a:gd name="T1" fmla="*/ 0 h 384"/>
                <a:gd name="T2" fmla="*/ 0 w 96"/>
                <a:gd name="T3" fmla="*/ 336 h 384"/>
                <a:gd name="T4" fmla="*/ 96 w 96"/>
                <a:gd name="T5" fmla="*/ 384 h 384"/>
                <a:gd name="T6" fmla="*/ 0 w 96"/>
                <a:gd name="T7" fmla="*/ 0 h 384"/>
                <a:gd name="T8" fmla="*/ 0 60000 65536"/>
                <a:gd name="T9" fmla="*/ 0 60000 65536"/>
                <a:gd name="T10" fmla="*/ 0 60000 65536"/>
                <a:gd name="T11" fmla="*/ 0 60000 65536"/>
                <a:gd name="T12" fmla="*/ 0 w 96"/>
                <a:gd name="T13" fmla="*/ 0 h 384"/>
                <a:gd name="T14" fmla="*/ 96 w 96"/>
                <a:gd name="T15" fmla="*/ 384 h 384"/>
              </a:gdLst>
              <a:ahLst/>
              <a:cxnLst>
                <a:cxn ang="T8">
                  <a:pos x="T0" y="T1"/>
                </a:cxn>
                <a:cxn ang="T9">
                  <a:pos x="T2" y="T3"/>
                </a:cxn>
                <a:cxn ang="T10">
                  <a:pos x="T4" y="T5"/>
                </a:cxn>
                <a:cxn ang="T11">
                  <a:pos x="T6" y="T7"/>
                </a:cxn>
              </a:cxnLst>
              <a:rect l="T12" t="T13" r="T14" b="T15"/>
              <a:pathLst>
                <a:path w="96" h="384">
                  <a:moveTo>
                    <a:pt x="0" y="0"/>
                  </a:moveTo>
                  <a:lnTo>
                    <a:pt x="0" y="336"/>
                  </a:lnTo>
                  <a:lnTo>
                    <a:pt x="96" y="384"/>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60" name="Freeform 11"/>
            <p:cNvSpPr>
              <a:spLocks/>
            </p:cNvSpPr>
            <p:nvPr/>
          </p:nvSpPr>
          <p:spPr bwMode="auto">
            <a:xfrm>
              <a:off x="3284" y="10104"/>
              <a:ext cx="91" cy="630"/>
            </a:xfrm>
            <a:custGeom>
              <a:avLst/>
              <a:gdLst>
                <a:gd name="T0" fmla="*/ 48 w 48"/>
                <a:gd name="T1" fmla="*/ 0 h 336"/>
                <a:gd name="T2" fmla="*/ 0 w 48"/>
                <a:gd name="T3" fmla="*/ 192 h 336"/>
                <a:gd name="T4" fmla="*/ 48 w 48"/>
                <a:gd name="T5" fmla="*/ 336 h 336"/>
                <a:gd name="T6" fmla="*/ 48 w 48"/>
                <a:gd name="T7" fmla="*/ 0 h 336"/>
                <a:gd name="T8" fmla="*/ 0 60000 65536"/>
                <a:gd name="T9" fmla="*/ 0 60000 65536"/>
                <a:gd name="T10" fmla="*/ 0 60000 65536"/>
                <a:gd name="T11" fmla="*/ 0 60000 65536"/>
                <a:gd name="T12" fmla="*/ 0 w 48"/>
                <a:gd name="T13" fmla="*/ 0 h 336"/>
                <a:gd name="T14" fmla="*/ 48 w 48"/>
                <a:gd name="T15" fmla="*/ 336 h 336"/>
              </a:gdLst>
              <a:ahLst/>
              <a:cxnLst>
                <a:cxn ang="T8">
                  <a:pos x="T0" y="T1"/>
                </a:cxn>
                <a:cxn ang="T9">
                  <a:pos x="T2" y="T3"/>
                </a:cxn>
                <a:cxn ang="T10">
                  <a:pos x="T4" y="T5"/>
                </a:cxn>
                <a:cxn ang="T11">
                  <a:pos x="T6" y="T7"/>
                </a:cxn>
              </a:cxnLst>
              <a:rect l="T12" t="T13" r="T14" b="T15"/>
              <a:pathLst>
                <a:path w="48" h="336">
                  <a:moveTo>
                    <a:pt x="48" y="0"/>
                  </a:moveTo>
                  <a:lnTo>
                    <a:pt x="0" y="192"/>
                  </a:lnTo>
                  <a:lnTo>
                    <a:pt x="48" y="336"/>
                  </a:lnTo>
                  <a:lnTo>
                    <a:pt x="48" y="0"/>
                  </a:lnTo>
                  <a:close/>
                </a:path>
              </a:pathLst>
            </a:custGeom>
            <a:solidFill>
              <a:srgbClr val="008080"/>
            </a:solidFill>
            <a:ln w="9525">
              <a:solidFill>
                <a:srgbClr val="000000"/>
              </a:solidFill>
              <a:round/>
              <a:headEnd/>
              <a:tailEnd/>
            </a:ln>
          </p:spPr>
          <p:txBody>
            <a:bodyPr anchor="ctr"/>
            <a:lstStyle/>
            <a:p>
              <a:pPr eaLnBrk="0" hangingPunct="0"/>
              <a:endParaRPr lang="zh-CN" altLang="en-US"/>
            </a:p>
          </p:txBody>
        </p:sp>
        <p:sp>
          <p:nvSpPr>
            <p:cNvPr id="27661" name="Freeform 10"/>
            <p:cNvSpPr>
              <a:spLocks/>
            </p:cNvSpPr>
            <p:nvPr/>
          </p:nvSpPr>
          <p:spPr bwMode="auto">
            <a:xfrm>
              <a:off x="3375" y="9204"/>
              <a:ext cx="362" cy="900"/>
            </a:xfrm>
            <a:custGeom>
              <a:avLst/>
              <a:gdLst>
                <a:gd name="T0" fmla="*/ 0 w 192"/>
                <a:gd name="T1" fmla="*/ 480 h 480"/>
                <a:gd name="T2" fmla="*/ 48 w 192"/>
                <a:gd name="T3" fmla="*/ 96 h 480"/>
                <a:gd name="T4" fmla="*/ 192 w 192"/>
                <a:gd name="T5" fmla="*/ 0 h 480"/>
                <a:gd name="T6" fmla="*/ 0 w 192"/>
                <a:gd name="T7" fmla="*/ 480 h 480"/>
                <a:gd name="T8" fmla="*/ 0 60000 65536"/>
                <a:gd name="T9" fmla="*/ 0 60000 65536"/>
                <a:gd name="T10" fmla="*/ 0 60000 65536"/>
                <a:gd name="T11" fmla="*/ 0 60000 65536"/>
                <a:gd name="T12" fmla="*/ 0 w 192"/>
                <a:gd name="T13" fmla="*/ 0 h 480"/>
                <a:gd name="T14" fmla="*/ 192 w 192"/>
                <a:gd name="T15" fmla="*/ 480 h 480"/>
              </a:gdLst>
              <a:ahLst/>
              <a:cxnLst>
                <a:cxn ang="T8">
                  <a:pos x="T0" y="T1"/>
                </a:cxn>
                <a:cxn ang="T9">
                  <a:pos x="T2" y="T3"/>
                </a:cxn>
                <a:cxn ang="T10">
                  <a:pos x="T4" y="T5"/>
                </a:cxn>
                <a:cxn ang="T11">
                  <a:pos x="T6" y="T7"/>
                </a:cxn>
              </a:cxnLst>
              <a:rect l="T12" t="T13" r="T14" b="T15"/>
              <a:pathLst>
                <a:path w="192" h="480">
                  <a:moveTo>
                    <a:pt x="0" y="480"/>
                  </a:moveTo>
                  <a:lnTo>
                    <a:pt x="48" y="96"/>
                  </a:lnTo>
                  <a:lnTo>
                    <a:pt x="192" y="0"/>
                  </a:lnTo>
                  <a:lnTo>
                    <a:pt x="0" y="48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27662" name="Freeform 9"/>
            <p:cNvSpPr>
              <a:spLocks/>
            </p:cNvSpPr>
            <p:nvPr/>
          </p:nvSpPr>
          <p:spPr bwMode="auto">
            <a:xfrm>
              <a:off x="3375" y="9204"/>
              <a:ext cx="633" cy="900"/>
            </a:xfrm>
            <a:custGeom>
              <a:avLst/>
              <a:gdLst>
                <a:gd name="T0" fmla="*/ 0 w 336"/>
                <a:gd name="T1" fmla="*/ 480 h 480"/>
                <a:gd name="T2" fmla="*/ 192 w 336"/>
                <a:gd name="T3" fmla="*/ 0 h 480"/>
                <a:gd name="T4" fmla="*/ 336 w 336"/>
                <a:gd name="T5" fmla="*/ 48 h 480"/>
                <a:gd name="T6" fmla="*/ 0 w 336"/>
                <a:gd name="T7" fmla="*/ 480 h 480"/>
                <a:gd name="T8" fmla="*/ 0 60000 65536"/>
                <a:gd name="T9" fmla="*/ 0 60000 65536"/>
                <a:gd name="T10" fmla="*/ 0 60000 65536"/>
                <a:gd name="T11" fmla="*/ 0 60000 65536"/>
                <a:gd name="T12" fmla="*/ 0 w 336"/>
                <a:gd name="T13" fmla="*/ 0 h 480"/>
                <a:gd name="T14" fmla="*/ 336 w 336"/>
                <a:gd name="T15" fmla="*/ 480 h 480"/>
              </a:gdLst>
              <a:ahLst/>
              <a:cxnLst>
                <a:cxn ang="T8">
                  <a:pos x="T0" y="T1"/>
                </a:cxn>
                <a:cxn ang="T9">
                  <a:pos x="T2" y="T3"/>
                </a:cxn>
                <a:cxn ang="T10">
                  <a:pos x="T4" y="T5"/>
                </a:cxn>
                <a:cxn ang="T11">
                  <a:pos x="T6" y="T7"/>
                </a:cxn>
              </a:cxnLst>
              <a:rect l="T12" t="T13" r="T14" b="T15"/>
              <a:pathLst>
                <a:path w="336" h="480">
                  <a:moveTo>
                    <a:pt x="0" y="480"/>
                  </a:moveTo>
                  <a:lnTo>
                    <a:pt x="192" y="0"/>
                  </a:lnTo>
                  <a:lnTo>
                    <a:pt x="336" y="48"/>
                  </a:lnTo>
                  <a:lnTo>
                    <a:pt x="0" y="480"/>
                  </a:lnTo>
                  <a:close/>
                </a:path>
              </a:pathLst>
            </a:custGeom>
            <a:solidFill>
              <a:srgbClr val="99FFCC"/>
            </a:solidFill>
            <a:ln w="9525">
              <a:solidFill>
                <a:srgbClr val="000000"/>
              </a:solidFill>
              <a:round/>
              <a:headEnd/>
              <a:tailEnd/>
            </a:ln>
          </p:spPr>
          <p:txBody>
            <a:bodyPr anchor="ctr"/>
            <a:lstStyle/>
            <a:p>
              <a:pPr eaLnBrk="0" hangingPunct="0"/>
              <a:endParaRPr lang="zh-CN" altLang="en-US"/>
            </a:p>
          </p:txBody>
        </p:sp>
        <p:sp>
          <p:nvSpPr>
            <p:cNvPr id="27663" name="Freeform 8"/>
            <p:cNvSpPr>
              <a:spLocks/>
            </p:cNvSpPr>
            <p:nvPr/>
          </p:nvSpPr>
          <p:spPr bwMode="auto">
            <a:xfrm>
              <a:off x="3375" y="9294"/>
              <a:ext cx="724" cy="810"/>
            </a:xfrm>
            <a:custGeom>
              <a:avLst/>
              <a:gdLst>
                <a:gd name="T0" fmla="*/ 0 w 384"/>
                <a:gd name="T1" fmla="*/ 432 h 432"/>
                <a:gd name="T2" fmla="*/ 336 w 384"/>
                <a:gd name="T3" fmla="*/ 0 h 432"/>
                <a:gd name="T4" fmla="*/ 384 w 384"/>
                <a:gd name="T5" fmla="*/ 144 h 432"/>
                <a:gd name="T6" fmla="*/ 0 w 384"/>
                <a:gd name="T7" fmla="*/ 432 h 432"/>
                <a:gd name="T8" fmla="*/ 0 60000 65536"/>
                <a:gd name="T9" fmla="*/ 0 60000 65536"/>
                <a:gd name="T10" fmla="*/ 0 60000 65536"/>
                <a:gd name="T11" fmla="*/ 0 60000 65536"/>
                <a:gd name="T12" fmla="*/ 0 w 384"/>
                <a:gd name="T13" fmla="*/ 0 h 432"/>
                <a:gd name="T14" fmla="*/ 384 w 384"/>
                <a:gd name="T15" fmla="*/ 432 h 432"/>
              </a:gdLst>
              <a:ahLst/>
              <a:cxnLst>
                <a:cxn ang="T8">
                  <a:pos x="T0" y="T1"/>
                </a:cxn>
                <a:cxn ang="T9">
                  <a:pos x="T2" y="T3"/>
                </a:cxn>
                <a:cxn ang="T10">
                  <a:pos x="T4" y="T5"/>
                </a:cxn>
                <a:cxn ang="T11">
                  <a:pos x="T6" y="T7"/>
                </a:cxn>
              </a:cxnLst>
              <a:rect l="T12" t="T13" r="T14" b="T15"/>
              <a:pathLst>
                <a:path w="384" h="432">
                  <a:moveTo>
                    <a:pt x="0" y="432"/>
                  </a:moveTo>
                  <a:lnTo>
                    <a:pt x="336" y="0"/>
                  </a:lnTo>
                  <a:lnTo>
                    <a:pt x="384" y="144"/>
                  </a:lnTo>
                  <a:lnTo>
                    <a:pt x="0" y="432"/>
                  </a:lnTo>
                  <a:close/>
                </a:path>
              </a:pathLst>
            </a:custGeom>
            <a:solidFill>
              <a:srgbClr val="99FFCC"/>
            </a:solidFill>
            <a:ln w="9525">
              <a:solidFill>
                <a:srgbClr val="000000"/>
              </a:solidFill>
              <a:round/>
              <a:headEnd/>
              <a:tailEnd/>
            </a:ln>
          </p:spPr>
          <p:txBody>
            <a:bodyPr anchor="ctr"/>
            <a:lstStyle/>
            <a:p>
              <a:pPr eaLnBrk="0" hangingPunct="0"/>
              <a:endParaRPr lang="zh-CN" altLang="en-US"/>
            </a:p>
          </p:txBody>
        </p:sp>
        <p:sp>
          <p:nvSpPr>
            <p:cNvPr id="27664" name="Freeform 7"/>
            <p:cNvSpPr>
              <a:spLocks/>
            </p:cNvSpPr>
            <p:nvPr/>
          </p:nvSpPr>
          <p:spPr bwMode="auto">
            <a:xfrm>
              <a:off x="3375" y="9564"/>
              <a:ext cx="724" cy="540"/>
            </a:xfrm>
            <a:custGeom>
              <a:avLst/>
              <a:gdLst>
                <a:gd name="T0" fmla="*/ 0 w 384"/>
                <a:gd name="T1" fmla="*/ 288 h 288"/>
                <a:gd name="T2" fmla="*/ 48 w 384"/>
                <a:gd name="T3" fmla="*/ 240 h 288"/>
                <a:gd name="T4" fmla="*/ 384 w 384"/>
                <a:gd name="T5" fmla="*/ 0 h 288"/>
                <a:gd name="T6" fmla="*/ 288 w 384"/>
                <a:gd name="T7" fmla="*/ 144 h 288"/>
                <a:gd name="T8" fmla="*/ 0 w 384"/>
                <a:gd name="T9" fmla="*/ 288 h 288"/>
                <a:gd name="T10" fmla="*/ 0 60000 65536"/>
                <a:gd name="T11" fmla="*/ 0 60000 65536"/>
                <a:gd name="T12" fmla="*/ 0 60000 65536"/>
                <a:gd name="T13" fmla="*/ 0 60000 65536"/>
                <a:gd name="T14" fmla="*/ 0 60000 65536"/>
                <a:gd name="T15" fmla="*/ 0 w 384"/>
                <a:gd name="T16" fmla="*/ 0 h 288"/>
                <a:gd name="T17" fmla="*/ 384 w 384"/>
                <a:gd name="T18" fmla="*/ 288 h 288"/>
              </a:gdLst>
              <a:ahLst/>
              <a:cxnLst>
                <a:cxn ang="T10">
                  <a:pos x="T0" y="T1"/>
                </a:cxn>
                <a:cxn ang="T11">
                  <a:pos x="T2" y="T3"/>
                </a:cxn>
                <a:cxn ang="T12">
                  <a:pos x="T4" y="T5"/>
                </a:cxn>
                <a:cxn ang="T13">
                  <a:pos x="T6" y="T7"/>
                </a:cxn>
                <a:cxn ang="T14">
                  <a:pos x="T8" y="T9"/>
                </a:cxn>
              </a:cxnLst>
              <a:rect l="T15" t="T16" r="T17" b="T18"/>
              <a:pathLst>
                <a:path w="384" h="288">
                  <a:moveTo>
                    <a:pt x="0" y="288"/>
                  </a:moveTo>
                  <a:lnTo>
                    <a:pt x="48" y="240"/>
                  </a:lnTo>
                  <a:lnTo>
                    <a:pt x="384" y="0"/>
                  </a:lnTo>
                  <a:lnTo>
                    <a:pt x="288" y="144"/>
                  </a:lnTo>
                  <a:lnTo>
                    <a:pt x="0" y="288"/>
                  </a:lnTo>
                  <a:close/>
                </a:path>
              </a:pathLst>
            </a:custGeom>
            <a:solidFill>
              <a:srgbClr val="008080"/>
            </a:solidFill>
            <a:ln w="9525">
              <a:solidFill>
                <a:srgbClr val="000000"/>
              </a:solidFill>
              <a:round/>
              <a:headEnd/>
              <a:tailEnd/>
            </a:ln>
          </p:spPr>
          <p:txBody>
            <a:bodyPr anchor="ctr"/>
            <a:lstStyle/>
            <a:p>
              <a:pPr eaLnBrk="0" hangingPunct="0"/>
              <a:endParaRPr lang="zh-CN" altLang="en-US"/>
            </a:p>
          </p:txBody>
        </p:sp>
        <p:sp>
          <p:nvSpPr>
            <p:cNvPr id="27665" name="Freeform 6"/>
            <p:cNvSpPr>
              <a:spLocks/>
            </p:cNvSpPr>
            <p:nvPr/>
          </p:nvSpPr>
          <p:spPr bwMode="auto">
            <a:xfrm>
              <a:off x="3375" y="10104"/>
              <a:ext cx="362" cy="180"/>
            </a:xfrm>
            <a:custGeom>
              <a:avLst/>
              <a:gdLst>
                <a:gd name="T0" fmla="*/ 0 w 192"/>
                <a:gd name="T1" fmla="*/ 0 h 96"/>
                <a:gd name="T2" fmla="*/ 192 w 192"/>
                <a:gd name="T3" fmla="*/ 96 h 96"/>
                <a:gd name="T4" fmla="*/ 48 w 192"/>
                <a:gd name="T5" fmla="*/ 96 h 96"/>
                <a:gd name="T6" fmla="*/ 0 w 192"/>
                <a:gd name="T7" fmla="*/ 0 h 96"/>
                <a:gd name="T8" fmla="*/ 0 60000 65536"/>
                <a:gd name="T9" fmla="*/ 0 60000 65536"/>
                <a:gd name="T10" fmla="*/ 0 60000 65536"/>
                <a:gd name="T11" fmla="*/ 0 60000 65536"/>
                <a:gd name="T12" fmla="*/ 0 w 192"/>
                <a:gd name="T13" fmla="*/ 0 h 96"/>
                <a:gd name="T14" fmla="*/ 192 w 192"/>
                <a:gd name="T15" fmla="*/ 96 h 96"/>
              </a:gdLst>
              <a:ahLst/>
              <a:cxnLst>
                <a:cxn ang="T8">
                  <a:pos x="T0" y="T1"/>
                </a:cxn>
                <a:cxn ang="T9">
                  <a:pos x="T2" y="T3"/>
                </a:cxn>
                <a:cxn ang="T10">
                  <a:pos x="T4" y="T5"/>
                </a:cxn>
                <a:cxn ang="T11">
                  <a:pos x="T6" y="T7"/>
                </a:cxn>
              </a:cxnLst>
              <a:rect l="T12" t="T13" r="T14" b="T15"/>
              <a:pathLst>
                <a:path w="192" h="96">
                  <a:moveTo>
                    <a:pt x="0" y="0"/>
                  </a:moveTo>
                  <a:lnTo>
                    <a:pt x="192" y="96"/>
                  </a:lnTo>
                  <a:lnTo>
                    <a:pt x="48" y="96"/>
                  </a:lnTo>
                  <a:lnTo>
                    <a:pt x="0" y="0"/>
                  </a:lnTo>
                  <a:close/>
                </a:path>
              </a:pathLst>
            </a:custGeom>
            <a:solidFill>
              <a:srgbClr val="B7FFDB"/>
            </a:solidFill>
            <a:ln w="9525">
              <a:solidFill>
                <a:srgbClr val="000000"/>
              </a:solidFill>
              <a:round/>
              <a:headEnd/>
              <a:tailEnd/>
            </a:ln>
          </p:spPr>
          <p:txBody>
            <a:bodyPr anchor="ctr"/>
            <a:lstStyle/>
            <a:p>
              <a:pPr eaLnBrk="0" hangingPunct="0"/>
              <a:endParaRPr lang="zh-CN" altLang="en-US"/>
            </a:p>
          </p:txBody>
        </p:sp>
        <p:sp>
          <p:nvSpPr>
            <p:cNvPr id="27666" name="Freeform 5"/>
            <p:cNvSpPr>
              <a:spLocks/>
            </p:cNvSpPr>
            <p:nvPr/>
          </p:nvSpPr>
          <p:spPr bwMode="auto">
            <a:xfrm>
              <a:off x="3284" y="10104"/>
              <a:ext cx="181" cy="360"/>
            </a:xfrm>
            <a:custGeom>
              <a:avLst/>
              <a:gdLst>
                <a:gd name="T0" fmla="*/ 48 w 96"/>
                <a:gd name="T1" fmla="*/ 0 h 192"/>
                <a:gd name="T2" fmla="*/ 96 w 96"/>
                <a:gd name="T3" fmla="*/ 96 h 192"/>
                <a:gd name="T4" fmla="*/ 0 w 96"/>
                <a:gd name="T5" fmla="*/ 192 h 192"/>
                <a:gd name="T6" fmla="*/ 48 w 96"/>
                <a:gd name="T7" fmla="*/ 0 h 192"/>
                <a:gd name="T8" fmla="*/ 0 60000 65536"/>
                <a:gd name="T9" fmla="*/ 0 60000 65536"/>
                <a:gd name="T10" fmla="*/ 0 60000 65536"/>
                <a:gd name="T11" fmla="*/ 0 60000 65536"/>
                <a:gd name="T12" fmla="*/ 0 w 96"/>
                <a:gd name="T13" fmla="*/ 0 h 192"/>
                <a:gd name="T14" fmla="*/ 96 w 96"/>
                <a:gd name="T15" fmla="*/ 192 h 192"/>
              </a:gdLst>
              <a:ahLst/>
              <a:cxnLst>
                <a:cxn ang="T8">
                  <a:pos x="T0" y="T1"/>
                </a:cxn>
                <a:cxn ang="T9">
                  <a:pos x="T2" y="T3"/>
                </a:cxn>
                <a:cxn ang="T10">
                  <a:pos x="T4" y="T5"/>
                </a:cxn>
                <a:cxn ang="T11">
                  <a:pos x="T6" y="T7"/>
                </a:cxn>
              </a:cxnLst>
              <a:rect l="T12" t="T13" r="T14" b="T15"/>
              <a:pathLst>
                <a:path w="96" h="192">
                  <a:moveTo>
                    <a:pt x="48" y="0"/>
                  </a:moveTo>
                  <a:lnTo>
                    <a:pt x="96" y="96"/>
                  </a:lnTo>
                  <a:lnTo>
                    <a:pt x="0" y="192"/>
                  </a:lnTo>
                  <a:lnTo>
                    <a:pt x="48" y="0"/>
                  </a:lnTo>
                  <a:close/>
                </a:path>
              </a:pathLst>
            </a:custGeom>
            <a:solidFill>
              <a:srgbClr val="99FFCC"/>
            </a:solidFill>
            <a:ln w="9525">
              <a:solidFill>
                <a:srgbClr val="000000"/>
              </a:solidFill>
              <a:round/>
              <a:headEnd/>
              <a:tailEnd/>
            </a:ln>
          </p:spPr>
          <p:txBody>
            <a:bodyPr anchor="ctr"/>
            <a:lstStyle/>
            <a:p>
              <a:pPr eaLnBrk="0" hangingPunct="0"/>
              <a:endParaRPr lang="zh-CN" altLang="en-US"/>
            </a:p>
          </p:txBody>
        </p:sp>
      </p:grpSp>
      <p:sp>
        <p:nvSpPr>
          <p:cNvPr id="27654" name="Rectangle 25"/>
          <p:cNvSpPr>
            <a:spLocks noChangeArrowheads="1"/>
          </p:cNvSpPr>
          <p:nvPr/>
        </p:nvSpPr>
        <p:spPr bwMode="auto">
          <a:xfrm>
            <a:off x="0" y="2033588"/>
            <a:ext cx="9144000" cy="0"/>
          </a:xfrm>
          <a:prstGeom prst="rect">
            <a:avLst/>
          </a:prstGeom>
          <a:noFill/>
          <a:ln w="9525">
            <a:noFill/>
            <a:miter lim="800000"/>
            <a:headEnd/>
            <a:tailEnd/>
          </a:ln>
        </p:spPr>
        <p:txBody>
          <a:bodyPr wrap="none" anchor="ctr">
            <a:spAutoFit/>
          </a:bodyPr>
          <a:lstStyle/>
          <a:p>
            <a:pPr eaLnBrk="0" hangingPunct="0"/>
            <a:endParaRPr lang="zh-CN" altLang="en-US"/>
          </a:p>
        </p:txBody>
      </p:sp>
      <p:sp>
        <p:nvSpPr>
          <p:cNvPr id="27655" name="Rectangle 26"/>
          <p:cNvSpPr>
            <a:spLocks noChangeArrowheads="1"/>
          </p:cNvSpPr>
          <p:nvPr/>
        </p:nvSpPr>
        <p:spPr bwMode="auto">
          <a:xfrm>
            <a:off x="0" y="3454400"/>
            <a:ext cx="9144000" cy="0"/>
          </a:xfrm>
          <a:prstGeom prst="rect">
            <a:avLst/>
          </a:prstGeom>
          <a:noFill/>
          <a:ln w="9525">
            <a:noFill/>
            <a:miter lim="800000"/>
            <a:headEnd/>
            <a:tailEnd/>
          </a:ln>
        </p:spPr>
        <p:txBody>
          <a:bodyPr wrap="none" anchor="ctr">
            <a:spAutoFit/>
          </a:bodyPr>
          <a:lstStyle/>
          <a:p>
            <a:pPr eaLnBrk="0" hangingPunct="0"/>
            <a:endParaRPr lang="zh-CN" altLang="en-US"/>
          </a:p>
        </p:txBody>
      </p:sp>
    </p:spTree>
    <p:extLst>
      <p:ext uri="{BB962C8B-B14F-4D97-AF65-F5344CB8AC3E}">
        <p14:creationId xmlns:p14="http://schemas.microsoft.com/office/powerpoint/2010/main" val="3256710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95284"/>
            <a:ext cx="8229600" cy="225404"/>
          </a:xfrm>
        </p:spPr>
        <p:txBody>
          <a:bodyPr>
            <a:normAutofit fontScale="90000"/>
          </a:bodyPr>
          <a:lstStyle/>
          <a:p>
            <a:r>
              <a:rPr lang="en-US" altLang="zh-CN" dirty="0" smtClean="0">
                <a:ea typeface="宋体" pitchFamily="2" charset="-122"/>
              </a:rPr>
              <a:t>HDS Interface-specify a mesh</a:t>
            </a:r>
          </a:p>
        </p:txBody>
      </p:sp>
      <p:sp>
        <p:nvSpPr>
          <p:cNvPr id="28675" name="Rectangle 3"/>
          <p:cNvSpPr>
            <a:spLocks noGrp="1" noChangeArrowheads="1"/>
          </p:cNvSpPr>
          <p:nvPr>
            <p:ph type="body" idx="1"/>
          </p:nvPr>
        </p:nvSpPr>
        <p:spPr>
          <a:xfrm>
            <a:off x="214282" y="1186685"/>
            <a:ext cx="8786874" cy="5554683"/>
          </a:xfrm>
        </p:spPr>
        <p:txBody>
          <a:bodyPr/>
          <a:lstStyle/>
          <a:p>
            <a:r>
              <a:rPr lang="en-US" altLang="zh-CN" b="1" dirty="0" smtClean="0">
                <a:ea typeface="宋体" pitchFamily="2" charset="-122"/>
              </a:rPr>
              <a:t>Item</a:t>
            </a:r>
            <a:endParaRPr lang="en-US" altLang="zh-CN" dirty="0" smtClean="0">
              <a:ea typeface="宋体" pitchFamily="2" charset="-122"/>
            </a:endParaRPr>
          </a:p>
          <a:p>
            <a:pPr>
              <a:buFontTx/>
              <a:buNone/>
            </a:pPr>
            <a:r>
              <a:rPr lang="en-US" altLang="zh-CN" sz="2000" dirty="0" smtClean="0">
                <a:ea typeface="宋体" pitchFamily="2" charset="-122"/>
              </a:rPr>
              <a:t>	Face (polygonal or triangle), edge, vertex</a:t>
            </a:r>
            <a:endParaRPr lang="en-US" altLang="zh-CN" sz="2000" b="1" dirty="0" smtClean="0">
              <a:ea typeface="宋体" pitchFamily="2" charset="-122"/>
            </a:endParaRPr>
          </a:p>
          <a:p>
            <a:r>
              <a:rPr lang="en-US" altLang="zh-CN" b="1" dirty="0" smtClean="0">
                <a:ea typeface="宋体" pitchFamily="2" charset="-122"/>
              </a:rPr>
              <a:t>Kernel (HDS)</a:t>
            </a:r>
            <a:endParaRPr lang="en-US" altLang="zh-CN" dirty="0" smtClean="0">
              <a:ea typeface="宋体" pitchFamily="2" charset="-122"/>
            </a:endParaRPr>
          </a:p>
          <a:p>
            <a:pPr>
              <a:buFontTx/>
              <a:buNone/>
            </a:pPr>
            <a:r>
              <a:rPr lang="en-US" altLang="zh-CN" dirty="0" smtClean="0">
                <a:ea typeface="宋体" pitchFamily="2" charset="-122"/>
              </a:rPr>
              <a:t>	</a:t>
            </a:r>
            <a:r>
              <a:rPr lang="en-US" altLang="zh-CN" sz="2000" dirty="0" smtClean="0">
                <a:ea typeface="宋体" pitchFamily="2" charset="-122"/>
              </a:rPr>
              <a:t>The mesh kernel is responsible for storing the mesh items internally.</a:t>
            </a:r>
          </a:p>
          <a:p>
            <a:r>
              <a:rPr lang="en-US" altLang="zh-CN" b="1" dirty="0" smtClean="0">
                <a:ea typeface="宋体" pitchFamily="2" charset="-122"/>
              </a:rPr>
              <a:t>Traits</a:t>
            </a:r>
            <a:r>
              <a:rPr lang="en-US" altLang="zh-CN" dirty="0" smtClean="0">
                <a:ea typeface="宋体" pitchFamily="2" charset="-122"/>
              </a:rPr>
              <a:t>: Traits allow enhancing mesh items by arbitrary functionality. </a:t>
            </a:r>
          </a:p>
          <a:p>
            <a:pPr lvl="1"/>
            <a:r>
              <a:rPr lang="en-US" altLang="zh-CN" sz="2400" dirty="0" smtClean="0">
                <a:ea typeface="宋体" pitchFamily="2" charset="-122"/>
              </a:rPr>
              <a:t>These </a:t>
            </a:r>
            <a:r>
              <a:rPr lang="en-US" altLang="zh-CN" sz="2400" b="1" dirty="0" smtClean="0">
                <a:ea typeface="宋体" pitchFamily="2" charset="-122"/>
              </a:rPr>
              <a:t>user-defined classes</a:t>
            </a:r>
            <a:r>
              <a:rPr lang="en-US" altLang="zh-CN" sz="2400" dirty="0" smtClean="0">
                <a:ea typeface="宋体" pitchFamily="2" charset="-122"/>
              </a:rPr>
              <a:t> are added to the corresponding mesh items in terms of </a:t>
            </a:r>
            <a:r>
              <a:rPr lang="en-US" altLang="zh-CN" sz="2400" b="1" dirty="0" smtClean="0">
                <a:ea typeface="宋体" pitchFamily="2" charset="-122"/>
              </a:rPr>
              <a:t>inheritance</a:t>
            </a:r>
            <a:r>
              <a:rPr lang="en-US" altLang="zh-CN" sz="2400" dirty="0" smtClean="0">
                <a:ea typeface="宋体" pitchFamily="2" charset="-122"/>
              </a:rPr>
              <a:t>.</a:t>
            </a:r>
          </a:p>
          <a:p>
            <a:pPr lvl="1"/>
            <a:r>
              <a:rPr lang="en-US" altLang="zh-CN" sz="2400" dirty="0" smtClean="0">
                <a:ea typeface="宋体" pitchFamily="2" charset="-122"/>
              </a:rPr>
              <a:t>The traits class also selects the </a:t>
            </a:r>
            <a:r>
              <a:rPr lang="en-US" altLang="zh-CN" sz="2400" b="1" dirty="0" smtClean="0">
                <a:ea typeface="宋体" pitchFamily="2" charset="-122"/>
              </a:rPr>
              <a:t>coordinate type</a:t>
            </a:r>
            <a:r>
              <a:rPr lang="en-US" altLang="zh-CN" sz="2400" dirty="0" smtClean="0">
                <a:ea typeface="宋体" pitchFamily="2" charset="-122"/>
              </a:rPr>
              <a:t> and the</a:t>
            </a:r>
            <a:r>
              <a:rPr lang="en-US" altLang="zh-CN" sz="2400" b="1" dirty="0" smtClean="0">
                <a:ea typeface="宋体" pitchFamily="2" charset="-122"/>
              </a:rPr>
              <a:t> scalar type</a:t>
            </a:r>
            <a:r>
              <a:rPr lang="en-US" altLang="zh-CN" sz="2400" dirty="0" smtClean="0">
                <a:ea typeface="宋体" pitchFamily="2" charset="-122"/>
              </a:rPr>
              <a:t> of the mesh, e.g. 2D-, 3D- vectors and float, double arithmetic.</a:t>
            </a:r>
            <a:endParaRPr lang="zh-CN" altLang="en-US" sz="2400" dirty="0" smtClean="0">
              <a:ea typeface="宋体" pitchFamily="2" charset="-122"/>
            </a:endParaRPr>
          </a:p>
          <a:p>
            <a:pPr>
              <a:buFontTx/>
              <a:buNone/>
            </a:pPr>
            <a:endParaRPr lang="zh-CN" altLang="en-US" dirty="0" smtClean="0">
              <a:ea typeface="宋体" pitchFamily="2" charset="-122"/>
            </a:endParaRPr>
          </a:p>
        </p:txBody>
      </p:sp>
    </p:spTree>
    <p:extLst>
      <p:ext uri="{BB962C8B-B14F-4D97-AF65-F5344CB8AC3E}">
        <p14:creationId xmlns:p14="http://schemas.microsoft.com/office/powerpoint/2010/main" val="3375640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2844" y="325556"/>
            <a:ext cx="8786874" cy="511156"/>
          </a:xfrm>
        </p:spPr>
        <p:txBody>
          <a:bodyPr>
            <a:normAutofit fontScale="90000"/>
          </a:bodyPr>
          <a:lstStyle/>
          <a:p>
            <a:r>
              <a:rPr lang="en-US" altLang="zh-CN" dirty="0" smtClean="0">
                <a:ea typeface="宋体" pitchFamily="2" charset="-122"/>
              </a:rPr>
              <a:t>HDS Interface-specify a mesh 1</a:t>
            </a:r>
            <a:endParaRPr lang="zh-CN" altLang="en-US" dirty="0" smtClean="0">
              <a:ea typeface="宋体" pitchFamily="2" charset="-122"/>
            </a:endParaRPr>
          </a:p>
        </p:txBody>
      </p:sp>
      <p:pic>
        <p:nvPicPr>
          <p:cNvPr id="29699" name="Picture 4"/>
          <p:cNvPicPr>
            <a:picLocks noGrp="1" noChangeAspect="1" noChangeArrowheads="1"/>
          </p:cNvPicPr>
          <p:nvPr>
            <p:ph type="body" idx="1"/>
          </p:nvPr>
        </p:nvPicPr>
        <p:blipFill>
          <a:blip r:embed="rId2"/>
          <a:srcRect/>
          <a:stretch>
            <a:fillRect/>
          </a:stretch>
        </p:blipFill>
        <p:spPr>
          <a:xfrm>
            <a:off x="1600200" y="1828800"/>
            <a:ext cx="4719638" cy="3424238"/>
          </a:xfrm>
        </p:spPr>
      </p:pic>
    </p:spTree>
    <p:extLst>
      <p:ext uri="{BB962C8B-B14F-4D97-AF65-F5344CB8AC3E}">
        <p14:creationId xmlns:p14="http://schemas.microsoft.com/office/powerpoint/2010/main" val="3448663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2844" y="-24"/>
            <a:ext cx="8543956" cy="654032"/>
          </a:xfrm>
        </p:spPr>
        <p:txBody>
          <a:bodyPr>
            <a:normAutofit fontScale="90000"/>
          </a:bodyPr>
          <a:lstStyle/>
          <a:p>
            <a:r>
              <a:rPr lang="en-US" altLang="zh-CN" sz="4000" dirty="0" smtClean="0">
                <a:ea typeface="宋体" pitchFamily="2" charset="-122"/>
              </a:rPr>
              <a:t>HDS Interface - visit mesh items</a:t>
            </a:r>
            <a:endParaRPr lang="zh-CN" altLang="en-US" sz="4000" dirty="0" smtClean="0">
              <a:ea typeface="宋体" pitchFamily="2" charset="-122"/>
            </a:endParaRPr>
          </a:p>
        </p:txBody>
      </p:sp>
      <p:sp>
        <p:nvSpPr>
          <p:cNvPr id="30723" name="Rectangle 3"/>
          <p:cNvSpPr>
            <a:spLocks noGrp="1" noChangeArrowheads="1"/>
          </p:cNvSpPr>
          <p:nvPr>
            <p:ph type="body" idx="1"/>
          </p:nvPr>
        </p:nvSpPr>
        <p:spPr/>
        <p:txBody>
          <a:bodyPr/>
          <a:lstStyle/>
          <a:p>
            <a:pPr>
              <a:buFontTx/>
              <a:buNone/>
            </a:pPr>
            <a:r>
              <a:rPr lang="en-US" altLang="zh-CN" b="1" smtClean="0">
                <a:ea typeface="宋体" pitchFamily="2" charset="-122"/>
              </a:rPr>
              <a:t>Handle type</a:t>
            </a:r>
            <a:r>
              <a:rPr lang="en-US" altLang="zh-CN" smtClean="0">
                <a:ea typeface="宋体" pitchFamily="2" charset="-122"/>
              </a:rPr>
              <a:t>: indices or pointers</a:t>
            </a:r>
            <a:endParaRPr lang="en-US" altLang="zh-CN" b="1" smtClean="0">
              <a:ea typeface="宋体" pitchFamily="2" charset="-122"/>
            </a:endParaRPr>
          </a:p>
          <a:p>
            <a:pPr>
              <a:buFontTx/>
              <a:buNone/>
            </a:pPr>
            <a:r>
              <a:rPr lang="en-US" altLang="zh-CN" b="1" smtClean="0">
                <a:ea typeface="宋体" pitchFamily="2" charset="-122"/>
              </a:rPr>
              <a:t>Iterators</a:t>
            </a:r>
            <a:r>
              <a:rPr lang="en-US" altLang="zh-CN" smtClean="0">
                <a:ea typeface="宋体" pitchFamily="2" charset="-122"/>
              </a:rPr>
              <a:t>: enumerate all mesh items of one type. (STL, begin(), end() )</a:t>
            </a:r>
            <a:endParaRPr lang="en-US" altLang="zh-CN" b="1" smtClean="0">
              <a:ea typeface="宋体" pitchFamily="2" charset="-122"/>
            </a:endParaRPr>
          </a:p>
          <a:p>
            <a:pPr>
              <a:buFontTx/>
              <a:buNone/>
            </a:pPr>
            <a:r>
              <a:rPr lang="en-US" altLang="zh-CN" b="1" smtClean="0">
                <a:ea typeface="宋体" pitchFamily="2" charset="-122"/>
              </a:rPr>
              <a:t>Circulators</a:t>
            </a:r>
            <a:r>
              <a:rPr lang="en-US" altLang="zh-CN" smtClean="0">
                <a:ea typeface="宋体" pitchFamily="2" charset="-122"/>
              </a:rPr>
              <a:t>: access one-ring neighborhood</a:t>
            </a:r>
            <a:endParaRPr lang="zh-CN" altLang="en-US" smtClean="0">
              <a:ea typeface="宋体" pitchFamily="2" charset="-122"/>
            </a:endParaRPr>
          </a:p>
        </p:txBody>
      </p:sp>
    </p:spTree>
    <p:extLst>
      <p:ext uri="{BB962C8B-B14F-4D97-AF65-F5344CB8AC3E}">
        <p14:creationId xmlns:p14="http://schemas.microsoft.com/office/powerpoint/2010/main" val="322924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a:xfrm>
            <a:off x="142844" y="274638"/>
            <a:ext cx="8858312" cy="368280"/>
          </a:xfrm>
        </p:spPr>
        <p:txBody>
          <a:bodyPr>
            <a:normAutofit fontScale="90000"/>
          </a:bodyPr>
          <a:lstStyle/>
          <a:p>
            <a:r>
              <a:rPr lang="en-US" altLang="zh-CN" sz="4000" dirty="0" smtClean="0">
                <a:ea typeface="宋体" pitchFamily="2" charset="-122"/>
              </a:rPr>
              <a:t>Circulator </a:t>
            </a:r>
            <a:r>
              <a:rPr lang="en-US" altLang="zh-CN" sz="2800" dirty="0" smtClean="0">
                <a:ea typeface="宋体" pitchFamily="2" charset="-122"/>
              </a:rPr>
              <a:t>– </a:t>
            </a:r>
            <a:r>
              <a:rPr lang="en-US" altLang="zh-CN" sz="2800" dirty="0" err="1" smtClean="0">
                <a:ea typeface="宋体" pitchFamily="2" charset="-122"/>
              </a:rPr>
              <a:t>Halfedge_vertex_circulator</a:t>
            </a:r>
            <a:endParaRPr lang="zh-CN" altLang="en-US" sz="2800" dirty="0" smtClean="0">
              <a:ea typeface="宋体" pitchFamily="2" charset="-122"/>
            </a:endParaRPr>
          </a:p>
        </p:txBody>
      </p:sp>
      <p:sp>
        <p:nvSpPr>
          <p:cNvPr id="3" name="内容占位符 2"/>
          <p:cNvSpPr>
            <a:spLocks noGrp="1"/>
          </p:cNvSpPr>
          <p:nvPr>
            <p:ph idx="1"/>
          </p:nvPr>
        </p:nvSpPr>
        <p:spPr>
          <a:xfrm>
            <a:off x="304800" y="914400"/>
            <a:ext cx="8458200" cy="5443558"/>
          </a:xfrm>
        </p:spPr>
        <p:txBody>
          <a:bodyPr>
            <a:normAutofit fontScale="92500" lnSpcReduction="10000"/>
          </a:bodyPr>
          <a:lstStyle/>
          <a:p>
            <a:pPr>
              <a:buFontTx/>
              <a:buNone/>
            </a:pPr>
            <a:r>
              <a:rPr lang="en-US" altLang="zh-CN" sz="2000" dirty="0" smtClean="0">
                <a:ea typeface="宋体" pitchFamily="2" charset="-122"/>
              </a:rPr>
              <a:t>template &lt; class It, class </a:t>
            </a:r>
            <a:r>
              <a:rPr lang="en-US" altLang="zh-CN" sz="2000" dirty="0" err="1" smtClean="0">
                <a:ea typeface="宋体" pitchFamily="2" charset="-122"/>
              </a:rPr>
              <a:t>Ctg</a:t>
            </a:r>
            <a:r>
              <a:rPr lang="en-US" altLang="zh-CN" sz="2000" dirty="0" smtClean="0">
                <a:ea typeface="宋体" pitchFamily="2" charset="-122"/>
              </a:rPr>
              <a:t>&gt; </a:t>
            </a:r>
          </a:p>
          <a:p>
            <a:pPr>
              <a:buNone/>
            </a:pPr>
            <a:r>
              <a:rPr lang="en-US" altLang="zh-CN" sz="2000" dirty="0" smtClean="0">
                <a:ea typeface="宋体" pitchFamily="2" charset="-122"/>
                <a:cs typeface="Arial" pitchFamily="34" charset="0"/>
              </a:rPr>
              <a:t>class </a:t>
            </a:r>
            <a:r>
              <a:rPr lang="en-US" altLang="zh-CN" sz="2000" dirty="0" err="1" smtClean="0">
                <a:ea typeface="宋体" pitchFamily="2" charset="-122"/>
                <a:cs typeface="Arial" pitchFamily="34" charset="0"/>
              </a:rPr>
              <a:t>I_HalfedgeDS_vertex_circ</a:t>
            </a:r>
            <a:r>
              <a:rPr lang="en-US" altLang="zh-CN" sz="2000" dirty="0" smtClean="0">
                <a:ea typeface="宋体" pitchFamily="2" charset="-122"/>
                <a:cs typeface="Arial" pitchFamily="34" charset="0"/>
              </a:rPr>
              <a:t> : </a:t>
            </a:r>
            <a:r>
              <a:rPr lang="en-US" altLang="zh-CN" sz="2000" dirty="0" smtClean="0">
                <a:solidFill>
                  <a:srgbClr val="FF0000"/>
                </a:solidFill>
                <a:ea typeface="宋体" pitchFamily="2" charset="-122"/>
                <a:cs typeface="Arial" pitchFamily="34" charset="0"/>
              </a:rPr>
              <a:t>public It </a:t>
            </a:r>
            <a:r>
              <a:rPr lang="en-US" altLang="zh-CN" sz="2000" dirty="0" smtClean="0">
                <a:ea typeface="宋体" pitchFamily="2" charset="-122"/>
                <a:cs typeface="Arial" pitchFamily="34" charset="0"/>
              </a:rPr>
              <a:t>{…</a:t>
            </a:r>
          </a:p>
          <a:p>
            <a:pPr marL="342900" lvl="1" indent="-342900">
              <a:buClr>
                <a:schemeClr val="accent1"/>
              </a:buClr>
              <a:buNone/>
            </a:pPr>
            <a:r>
              <a:rPr lang="en-US" altLang="zh-CN" sz="2000" dirty="0" smtClean="0">
                <a:ea typeface="宋体" pitchFamily="2" charset="-122"/>
                <a:cs typeface="Arial" pitchFamily="34" charset="0"/>
              </a:rPr>
              <a:t>Self&amp; operator++() {</a:t>
            </a:r>
          </a:p>
          <a:p>
            <a:pPr marL="342900" lvl="1" indent="-342900">
              <a:buClr>
                <a:schemeClr val="accent1"/>
              </a:buClr>
              <a:buNone/>
            </a:pPr>
            <a:r>
              <a:rPr lang="en-US" altLang="zh-CN" sz="2000" dirty="0" smtClean="0">
                <a:ea typeface="宋体" pitchFamily="2" charset="-122"/>
                <a:cs typeface="Arial" pitchFamily="34" charset="0"/>
              </a:rPr>
              <a:t>        *((</a:t>
            </a:r>
            <a:r>
              <a:rPr lang="en-US" altLang="zh-CN" sz="2000" dirty="0" err="1" smtClean="0">
                <a:ea typeface="宋体" pitchFamily="2" charset="-122"/>
                <a:cs typeface="Arial" pitchFamily="34" charset="0"/>
              </a:rPr>
              <a:t>Iterator</a:t>
            </a:r>
            <a:r>
              <a:rPr lang="en-US" altLang="zh-CN" sz="2000" dirty="0" smtClean="0">
                <a:ea typeface="宋体" pitchFamily="2" charset="-122"/>
                <a:cs typeface="Arial" pitchFamily="34" charset="0"/>
              </a:rPr>
              <a:t>*)this) = (*this)-&gt;next()-&gt;opposite();</a:t>
            </a:r>
          </a:p>
          <a:p>
            <a:pPr marL="342900" lvl="1" indent="-342900">
              <a:buClr>
                <a:schemeClr val="accent1"/>
              </a:buClr>
              <a:buNone/>
            </a:pPr>
            <a:r>
              <a:rPr lang="en-US" altLang="zh-CN" sz="2000" dirty="0" smtClean="0">
                <a:ea typeface="宋体" pitchFamily="2" charset="-122"/>
                <a:cs typeface="Arial" pitchFamily="34" charset="0"/>
              </a:rPr>
              <a:t>        return *this;</a:t>
            </a:r>
            <a:r>
              <a:rPr lang="zh-CN" altLang="en-US" sz="2000" dirty="0" smtClean="0">
                <a:ea typeface="宋体" pitchFamily="2" charset="-122"/>
                <a:cs typeface="Arial" pitchFamily="34" charset="0"/>
              </a:rPr>
              <a:t>    </a:t>
            </a:r>
            <a:r>
              <a:rPr lang="en-US" altLang="zh-CN" sz="2000" dirty="0" smtClean="0">
                <a:ea typeface="宋体" pitchFamily="2" charset="-122"/>
                <a:cs typeface="Arial" pitchFamily="34" charset="0"/>
              </a:rPr>
              <a:t>}</a:t>
            </a:r>
          </a:p>
          <a:p>
            <a:pPr>
              <a:buNone/>
            </a:pPr>
            <a:r>
              <a:rPr lang="en-US" altLang="zh-CN" sz="2000" dirty="0" smtClean="0">
                <a:ea typeface="宋体" pitchFamily="2" charset="-122"/>
                <a:cs typeface="Arial" pitchFamily="34" charset="0"/>
              </a:rPr>
              <a:t>…}</a:t>
            </a:r>
          </a:p>
          <a:p>
            <a:pPr>
              <a:buNone/>
            </a:pPr>
            <a:endParaRPr lang="en-US" altLang="zh-CN" sz="2000" dirty="0" smtClean="0">
              <a:ea typeface="宋体" pitchFamily="2" charset="-122"/>
              <a:cs typeface="Arial" pitchFamily="34" charset="0"/>
            </a:endParaRPr>
          </a:p>
          <a:p>
            <a:pPr>
              <a:buFontTx/>
              <a:buNone/>
            </a:pPr>
            <a:r>
              <a:rPr lang="en-US" altLang="zh-CN" sz="2000" dirty="0" err="1" smtClean="0">
                <a:ea typeface="宋体" pitchFamily="2" charset="-122"/>
              </a:rPr>
              <a:t>I_HalfedgeDS_vertex_circ</a:t>
            </a:r>
            <a:r>
              <a:rPr lang="en-US" altLang="zh-CN" sz="2000" dirty="0" smtClean="0">
                <a:ea typeface="宋体" pitchFamily="2" charset="-122"/>
              </a:rPr>
              <a:t>&lt; </a:t>
            </a:r>
            <a:r>
              <a:rPr lang="en-US" altLang="zh-CN" sz="2000" dirty="0" err="1" smtClean="0">
                <a:solidFill>
                  <a:srgbClr val="FF0000"/>
                </a:solidFill>
                <a:ea typeface="宋体" pitchFamily="2" charset="-122"/>
              </a:rPr>
              <a:t>Halfedge_handle</a:t>
            </a:r>
            <a:r>
              <a:rPr lang="en-US" altLang="zh-CN" sz="2000" dirty="0" smtClean="0">
                <a:ea typeface="宋体" pitchFamily="2" charset="-122"/>
              </a:rPr>
              <a:t>, </a:t>
            </a:r>
            <a:r>
              <a:rPr lang="en-US" altLang="zh-CN" sz="2000" dirty="0" err="1" smtClean="0">
                <a:ea typeface="宋体" pitchFamily="2" charset="-122"/>
              </a:rPr>
              <a:t>circulator_category</a:t>
            </a:r>
            <a:r>
              <a:rPr lang="en-US" altLang="zh-CN" sz="2000" dirty="0" smtClean="0">
                <a:ea typeface="宋体" pitchFamily="2" charset="-122"/>
              </a:rPr>
              <a:t>&gt;</a:t>
            </a:r>
          </a:p>
          <a:p>
            <a:pPr>
              <a:buFontTx/>
              <a:buNone/>
            </a:pPr>
            <a:r>
              <a:rPr lang="en-US" altLang="zh-CN" sz="2000" dirty="0" smtClean="0">
                <a:ea typeface="宋体" pitchFamily="2" charset="-122"/>
              </a:rPr>
              <a:t>                                        </a:t>
            </a:r>
            <a:r>
              <a:rPr lang="en-US" altLang="zh-CN" sz="2000" dirty="0" err="1" smtClean="0">
                <a:ea typeface="宋体" pitchFamily="2" charset="-122"/>
              </a:rPr>
              <a:t>Halfedge_around_vertex_circulator</a:t>
            </a:r>
            <a:r>
              <a:rPr lang="en-US" altLang="zh-CN" sz="2000" dirty="0" smtClean="0">
                <a:ea typeface="宋体" pitchFamily="2" charset="-122"/>
              </a:rPr>
              <a:t>;</a:t>
            </a:r>
            <a:endParaRPr lang="en-US" altLang="zh-CN" sz="2000" dirty="0" smtClean="0">
              <a:ea typeface="宋体" pitchFamily="2" charset="-122"/>
              <a:cs typeface="Arial" pitchFamily="34" charset="0"/>
            </a:endParaRPr>
          </a:p>
          <a:p>
            <a:pPr>
              <a:buFontTx/>
              <a:buNone/>
            </a:pPr>
            <a:r>
              <a:rPr lang="en-US" altLang="zh-CN" sz="2000" dirty="0" err="1" smtClean="0">
                <a:solidFill>
                  <a:srgbClr val="0066FF"/>
                </a:solidFill>
                <a:ea typeface="宋体" pitchFamily="2" charset="-122"/>
                <a:cs typeface="Arial" pitchFamily="34" charset="0"/>
              </a:rPr>
              <a:t>Halfedge_const_handle</a:t>
            </a:r>
            <a:r>
              <a:rPr lang="en-US" altLang="zh-CN" sz="2000" dirty="0" smtClean="0">
                <a:ea typeface="宋体" pitchFamily="2" charset="-122"/>
                <a:cs typeface="Arial" pitchFamily="34" charset="0"/>
              </a:rPr>
              <a:t> </a:t>
            </a:r>
            <a:r>
              <a:rPr lang="en-US" altLang="zh-CN" sz="2000" dirty="0" err="1" smtClean="0">
                <a:ea typeface="宋体" pitchFamily="2" charset="-122"/>
                <a:cs typeface="Arial" pitchFamily="34" charset="0"/>
              </a:rPr>
              <a:t>get_halfedge</a:t>
            </a:r>
            <a:r>
              <a:rPr lang="en-US" altLang="zh-CN" sz="2000" dirty="0" smtClean="0">
                <a:ea typeface="宋体" pitchFamily="2" charset="-122"/>
                <a:cs typeface="Arial" pitchFamily="34" charset="0"/>
              </a:rPr>
              <a:t>( </a:t>
            </a:r>
            <a:r>
              <a:rPr lang="en-US" altLang="zh-CN" sz="2000" dirty="0" err="1" smtClean="0">
                <a:ea typeface="宋体" pitchFamily="2" charset="-122"/>
                <a:cs typeface="Arial" pitchFamily="34" charset="0"/>
              </a:rPr>
              <a:t>Vertex_const_handle</a:t>
            </a:r>
            <a:r>
              <a:rPr lang="en-US" altLang="zh-CN" sz="2000" dirty="0" smtClean="0">
                <a:ea typeface="宋体" pitchFamily="2" charset="-122"/>
                <a:cs typeface="Arial" pitchFamily="34" charset="0"/>
              </a:rPr>
              <a:t> source, target) {</a:t>
            </a:r>
            <a:endParaRPr lang="en-US" altLang="zh-CN" sz="2000" dirty="0" smtClean="0">
              <a:ea typeface="宋体" pitchFamily="2" charset="-122"/>
            </a:endParaRPr>
          </a:p>
          <a:p>
            <a:pPr>
              <a:buFontTx/>
              <a:buNone/>
            </a:pPr>
            <a:r>
              <a:rPr lang="en-US" altLang="zh-CN" sz="2000" dirty="0" smtClean="0">
                <a:ea typeface="宋体" pitchFamily="2" charset="-122"/>
                <a:cs typeface="Arial" pitchFamily="34" charset="0"/>
              </a:rPr>
              <a:t>    </a:t>
            </a:r>
            <a:r>
              <a:rPr lang="en-US" altLang="zh-CN" sz="2000" dirty="0" err="1" smtClean="0">
                <a:ea typeface="宋体" pitchFamily="2" charset="-122"/>
                <a:cs typeface="Arial" pitchFamily="34" charset="0"/>
              </a:rPr>
              <a:t>Halfedge_around_vertex_circulator</a:t>
            </a:r>
            <a:r>
              <a:rPr lang="en-US" altLang="zh-CN" sz="2000" dirty="0" smtClean="0">
                <a:ea typeface="宋体" pitchFamily="2" charset="-122"/>
                <a:cs typeface="Arial" pitchFamily="34" charset="0"/>
              </a:rPr>
              <a:t> cir=target-&gt;</a:t>
            </a:r>
            <a:r>
              <a:rPr lang="en-US" altLang="zh-CN" sz="2000" dirty="0" err="1" smtClean="0">
                <a:ea typeface="宋体" pitchFamily="2" charset="-122"/>
                <a:cs typeface="Arial" pitchFamily="34" charset="0"/>
              </a:rPr>
              <a:t>vertex_begin</a:t>
            </a:r>
            <a:r>
              <a:rPr lang="en-US" altLang="zh-CN" sz="2000" dirty="0" smtClean="0">
                <a:ea typeface="宋体" pitchFamily="2" charset="-122"/>
                <a:cs typeface="Arial" pitchFamily="34" charset="0"/>
              </a:rPr>
              <a:t>(), </a:t>
            </a:r>
            <a:r>
              <a:rPr lang="en-US" altLang="zh-CN" sz="2000" dirty="0" err="1" smtClean="0">
                <a:ea typeface="宋体" pitchFamily="2" charset="-122"/>
                <a:cs typeface="Arial" pitchFamily="34" charset="0"/>
              </a:rPr>
              <a:t>cir_end</a:t>
            </a:r>
            <a:r>
              <a:rPr lang="en-US" altLang="zh-CN" sz="2000" dirty="0" smtClean="0">
                <a:ea typeface="宋体" pitchFamily="2" charset="-122"/>
                <a:cs typeface="Arial" pitchFamily="34" charset="0"/>
              </a:rPr>
              <a:t> = cir;</a:t>
            </a:r>
          </a:p>
          <a:p>
            <a:pPr>
              <a:buFontTx/>
              <a:buNone/>
            </a:pPr>
            <a:r>
              <a:rPr lang="en-US" altLang="zh-CN" sz="2000" dirty="0" smtClean="0">
                <a:ea typeface="宋体" pitchFamily="2" charset="-122"/>
                <a:cs typeface="Arial" pitchFamily="34" charset="0"/>
              </a:rPr>
              <a:t>    </a:t>
            </a:r>
            <a:r>
              <a:rPr lang="en-US" altLang="zh-CN" sz="2000" dirty="0" err="1" smtClean="0">
                <a:ea typeface="宋体" pitchFamily="2" charset="-122"/>
                <a:cs typeface="Arial" pitchFamily="34" charset="0"/>
              </a:rPr>
              <a:t>CGAL_For_all</a:t>
            </a:r>
            <a:r>
              <a:rPr lang="en-US" altLang="zh-CN" sz="2000" dirty="0" smtClean="0">
                <a:ea typeface="宋体" pitchFamily="2" charset="-122"/>
                <a:cs typeface="Arial" pitchFamily="34" charset="0"/>
              </a:rPr>
              <a:t>(cir, </a:t>
            </a:r>
            <a:r>
              <a:rPr lang="en-US" altLang="zh-CN" sz="2000" dirty="0" err="1" smtClean="0">
                <a:ea typeface="宋体" pitchFamily="2" charset="-122"/>
                <a:cs typeface="Arial" pitchFamily="34" charset="0"/>
              </a:rPr>
              <a:t>cir_end</a:t>
            </a:r>
            <a:r>
              <a:rPr lang="en-US" altLang="zh-CN" sz="2000" dirty="0" smtClean="0">
                <a:ea typeface="宋体" pitchFamily="2" charset="-122"/>
                <a:cs typeface="Arial" pitchFamily="34" charset="0"/>
              </a:rPr>
              <a:t>)</a:t>
            </a:r>
          </a:p>
          <a:p>
            <a:pPr>
              <a:buFontTx/>
              <a:buNone/>
            </a:pPr>
            <a:r>
              <a:rPr lang="en-US" altLang="zh-CN" sz="2000" dirty="0" smtClean="0">
                <a:ea typeface="宋体" pitchFamily="2" charset="-122"/>
                <a:cs typeface="Arial" pitchFamily="34" charset="0"/>
              </a:rPr>
              <a:t>        if (cir-&gt;opposite()-&gt;vertex() == source)</a:t>
            </a:r>
          </a:p>
          <a:p>
            <a:pPr>
              <a:buFontTx/>
              <a:buNone/>
            </a:pPr>
            <a:r>
              <a:rPr lang="en-US" altLang="zh-CN" sz="2000" dirty="0" smtClean="0">
                <a:ea typeface="宋体" pitchFamily="2" charset="-122"/>
                <a:cs typeface="Arial" pitchFamily="34" charset="0"/>
              </a:rPr>
              <a:t>           return </a:t>
            </a:r>
            <a:r>
              <a:rPr lang="en-US" altLang="zh-CN" sz="2000" dirty="0" smtClean="0">
                <a:solidFill>
                  <a:srgbClr val="0066FF"/>
                </a:solidFill>
                <a:ea typeface="宋体" pitchFamily="2" charset="-122"/>
                <a:cs typeface="Arial" pitchFamily="34" charset="0"/>
              </a:rPr>
              <a:t>cir</a:t>
            </a:r>
            <a:r>
              <a:rPr lang="en-US" altLang="zh-CN" sz="2000" dirty="0" smtClean="0">
                <a:ea typeface="宋体" pitchFamily="2" charset="-122"/>
                <a:cs typeface="Arial" pitchFamily="34" charset="0"/>
              </a:rPr>
              <a:t>;</a:t>
            </a:r>
          </a:p>
          <a:p>
            <a:pPr>
              <a:buFontTx/>
              <a:buNone/>
            </a:pPr>
            <a:r>
              <a:rPr lang="en-US" altLang="zh-CN" sz="2000" dirty="0" smtClean="0">
                <a:ea typeface="宋体" pitchFamily="2" charset="-122"/>
                <a:cs typeface="Arial" pitchFamily="34" charset="0"/>
              </a:rPr>
              <a:t>}</a:t>
            </a:r>
            <a:endParaRPr lang="zh-CN" altLang="en-US" sz="2000" dirty="0" smtClean="0">
              <a:ea typeface="宋体" pitchFamily="2" charset="-122"/>
            </a:endParaRPr>
          </a:p>
        </p:txBody>
      </p:sp>
    </p:spTree>
    <p:extLst>
      <p:ext uri="{BB962C8B-B14F-4D97-AF65-F5344CB8AC3E}">
        <p14:creationId xmlns:p14="http://schemas.microsoft.com/office/powerpoint/2010/main" val="2579760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0"/>
            <a:ext cx="8991600" cy="838200"/>
          </a:xfrm>
        </p:spPr>
        <p:txBody>
          <a:bodyPr>
            <a:normAutofit fontScale="90000"/>
          </a:bodyPr>
          <a:lstStyle/>
          <a:p>
            <a:pPr marL="647700" indent="-647700" algn="ctr"/>
            <a:r>
              <a:rPr lang="en-US" altLang="zh-CN" sz="3000" b="1" dirty="0" smtClean="0">
                <a:ea typeface="宋体" pitchFamily="2" charset="-122"/>
              </a:rPr>
              <a:t>Implementation – highly customizable and efficiency</a:t>
            </a:r>
            <a:endParaRPr lang="zh-CN" altLang="en-US" sz="3000" b="1" dirty="0" smtClean="0">
              <a:ea typeface="宋体" pitchFamily="2" charset="-122"/>
            </a:endParaRPr>
          </a:p>
        </p:txBody>
      </p:sp>
      <p:sp>
        <p:nvSpPr>
          <p:cNvPr id="32771" name="Rectangle 3"/>
          <p:cNvSpPr>
            <a:spLocks noGrp="1" noChangeArrowheads="1"/>
          </p:cNvSpPr>
          <p:nvPr>
            <p:ph type="body" idx="1"/>
          </p:nvPr>
        </p:nvSpPr>
        <p:spPr/>
        <p:txBody>
          <a:bodyPr/>
          <a:lstStyle/>
          <a:p>
            <a:pPr>
              <a:buFontTx/>
              <a:buNone/>
            </a:pPr>
            <a:r>
              <a:rPr lang="en-US" altLang="zh-CN" smtClean="0">
                <a:ea typeface="宋体" pitchFamily="2" charset="-122"/>
              </a:rPr>
              <a:t>The low-level implementation of the HDS is </a:t>
            </a:r>
            <a:r>
              <a:rPr lang="en-US" altLang="zh-CN" b="1" smtClean="0">
                <a:ea typeface="宋体" pitchFamily="2" charset="-122"/>
              </a:rPr>
              <a:t>encapsulated</a:t>
            </a:r>
            <a:r>
              <a:rPr lang="en-US" altLang="zh-CN" smtClean="0">
                <a:ea typeface="宋体" pitchFamily="2" charset="-122"/>
              </a:rPr>
              <a:t> into the </a:t>
            </a:r>
            <a:r>
              <a:rPr lang="en-US" altLang="zh-CN" b="1" smtClean="0">
                <a:ea typeface="宋体" pitchFamily="2" charset="-122"/>
              </a:rPr>
              <a:t>mesh</a:t>
            </a:r>
            <a:r>
              <a:rPr lang="en-US" altLang="zh-CN" smtClean="0">
                <a:ea typeface="宋体" pitchFamily="2" charset="-122"/>
              </a:rPr>
              <a:t> </a:t>
            </a:r>
            <a:r>
              <a:rPr lang="en-US" altLang="zh-CN" b="1" smtClean="0">
                <a:ea typeface="宋体" pitchFamily="2" charset="-122"/>
              </a:rPr>
              <a:t>kernel</a:t>
            </a:r>
            <a:r>
              <a:rPr lang="en-US" altLang="zh-CN" smtClean="0">
                <a:ea typeface="宋体" pitchFamily="2" charset="-122"/>
              </a:rPr>
              <a:t>:</a:t>
            </a:r>
          </a:p>
          <a:p>
            <a:r>
              <a:rPr lang="en-US" altLang="zh-CN" b="1" smtClean="0">
                <a:ea typeface="宋体" pitchFamily="2" charset="-122"/>
              </a:rPr>
              <a:t>Store and access </a:t>
            </a:r>
            <a:r>
              <a:rPr lang="en-US" altLang="zh-CN" smtClean="0">
                <a:ea typeface="宋体" pitchFamily="2" charset="-122"/>
              </a:rPr>
              <a:t>mesh items</a:t>
            </a:r>
          </a:p>
          <a:p>
            <a:pPr>
              <a:buFontTx/>
              <a:buNone/>
            </a:pPr>
            <a:r>
              <a:rPr lang="en-US" altLang="zh-CN" sz="2000" smtClean="0">
                <a:ea typeface="宋体" pitchFamily="2" charset="-122"/>
              </a:rPr>
              <a:t>	Through handles, iterators, circulators</a:t>
            </a:r>
          </a:p>
          <a:p>
            <a:r>
              <a:rPr lang="en-US" altLang="zh-CN" smtClean="0">
                <a:ea typeface="宋体" pitchFamily="2" charset="-122"/>
              </a:rPr>
              <a:t>Keep the connectivity info</a:t>
            </a:r>
            <a:r>
              <a:rPr lang="en-US" altLang="zh-CN" b="1" smtClean="0">
                <a:ea typeface="宋体" pitchFamily="2" charset="-122"/>
              </a:rPr>
              <a:t> consistent</a:t>
            </a:r>
          </a:p>
          <a:p>
            <a:endParaRPr lang="en-US" altLang="zh-CN" b="1" smtClean="0">
              <a:ea typeface="宋体" pitchFamily="2" charset="-122"/>
            </a:endParaRPr>
          </a:p>
          <a:p>
            <a:r>
              <a:rPr lang="en-US" altLang="zh-CN" b="1" smtClean="0">
                <a:ea typeface="宋体" pitchFamily="2" charset="-122"/>
              </a:rPr>
              <a:t>Higher-level Functionality</a:t>
            </a:r>
          </a:p>
          <a:p>
            <a:pPr>
              <a:buFontTx/>
              <a:buNone/>
            </a:pPr>
            <a:r>
              <a:rPr lang="en-US" altLang="zh-CN" sz="2000" b="1" smtClean="0">
                <a:ea typeface="宋体" pitchFamily="2" charset="-122"/>
              </a:rPr>
              <a:t>	</a:t>
            </a:r>
            <a:r>
              <a:rPr lang="en-US" altLang="zh-CN" sz="2000" smtClean="0">
                <a:ea typeface="宋体" pitchFamily="2" charset="-122"/>
              </a:rPr>
              <a:t>topological operators, etc.</a:t>
            </a:r>
            <a:endParaRPr lang="zh-CN" altLang="en-US" sz="2000" smtClean="0">
              <a:ea typeface="宋体" pitchFamily="2" charset="-122"/>
            </a:endParaRPr>
          </a:p>
        </p:txBody>
      </p:sp>
    </p:spTree>
    <p:extLst>
      <p:ext uri="{BB962C8B-B14F-4D97-AF65-F5344CB8AC3E}">
        <p14:creationId xmlns:p14="http://schemas.microsoft.com/office/powerpoint/2010/main" val="2137069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838200"/>
          </a:xfrm>
        </p:spPr>
        <p:txBody>
          <a:bodyPr>
            <a:normAutofit fontScale="90000"/>
          </a:bodyPr>
          <a:lstStyle/>
          <a:p>
            <a:r>
              <a:rPr lang="en-US" altLang="zh-CN" sz="3000" b="1" smtClean="0">
                <a:ea typeface="宋体" pitchFamily="2" charset="-122"/>
              </a:rPr>
              <a:t>Implementation – highly customizable and efficiency</a:t>
            </a:r>
            <a:endParaRPr lang="zh-CN" altLang="en-US" sz="3000" b="1" smtClean="0">
              <a:ea typeface="宋体" pitchFamily="2" charset="-122"/>
            </a:endParaRPr>
          </a:p>
        </p:txBody>
      </p:sp>
      <p:sp>
        <p:nvSpPr>
          <p:cNvPr id="611331" name="Rectangle 3"/>
          <p:cNvSpPr>
            <a:spLocks noGrp="1" noChangeArrowheads="1"/>
          </p:cNvSpPr>
          <p:nvPr>
            <p:ph type="body" idx="1"/>
          </p:nvPr>
        </p:nvSpPr>
        <p:spPr>
          <a:xfrm>
            <a:off x="285720" y="914400"/>
            <a:ext cx="8643998" cy="5715000"/>
          </a:xfrm>
        </p:spPr>
        <p:txBody>
          <a:bodyPr/>
          <a:lstStyle/>
          <a:p>
            <a:pPr>
              <a:lnSpc>
                <a:spcPct val="90000"/>
              </a:lnSpc>
              <a:defRPr/>
            </a:pPr>
            <a:r>
              <a:rPr lang="en-US" altLang="zh-CN" sz="2400" dirty="0">
                <a:ea typeface="宋体" pitchFamily="2" charset="-122"/>
              </a:rPr>
              <a:t>Trouble?  How to design algorithms operating on all of these mesh types? </a:t>
            </a:r>
          </a:p>
          <a:p>
            <a:pPr>
              <a:lnSpc>
                <a:spcPct val="90000"/>
              </a:lnSpc>
              <a:buFontTx/>
              <a:buNone/>
              <a:defRPr/>
            </a:pPr>
            <a:r>
              <a:rPr lang="en-US" altLang="zh-CN" sz="1800" dirty="0">
                <a:ea typeface="宋体" pitchFamily="2" charset="-122"/>
              </a:rPr>
              <a:t>	All these custom-tailored meshes will be different C++ types.</a:t>
            </a:r>
          </a:p>
          <a:p>
            <a:pPr>
              <a:lnSpc>
                <a:spcPct val="90000"/>
              </a:lnSpc>
              <a:buFontTx/>
              <a:buNone/>
              <a:defRPr/>
            </a:pPr>
            <a:endParaRPr lang="en-US" altLang="zh-CN" sz="1800" dirty="0">
              <a:ea typeface="宋体" pitchFamily="2" charset="-122"/>
            </a:endParaRPr>
          </a:p>
          <a:p>
            <a:pPr>
              <a:lnSpc>
                <a:spcPct val="90000"/>
              </a:lnSpc>
              <a:defRPr/>
            </a:pPr>
            <a:r>
              <a:rPr lang="en-US" altLang="zh-CN" sz="2400" dirty="0">
                <a:ea typeface="宋体" pitchFamily="2" charset="-122"/>
              </a:rPr>
              <a:t>virtual base class vs. generic programming methods </a:t>
            </a:r>
          </a:p>
          <a:p>
            <a:pPr>
              <a:lnSpc>
                <a:spcPct val="90000"/>
              </a:lnSpc>
              <a:buFontTx/>
              <a:buNone/>
              <a:defRPr/>
            </a:pPr>
            <a:r>
              <a:rPr lang="en-US" altLang="zh-CN" sz="1800" dirty="0">
                <a:ea typeface="宋体" pitchFamily="2" charset="-122"/>
              </a:rPr>
              <a:t>	Runtime vs. compile time</a:t>
            </a:r>
          </a:p>
          <a:p>
            <a:pPr>
              <a:lnSpc>
                <a:spcPct val="90000"/>
              </a:lnSpc>
              <a:buFontTx/>
              <a:buNone/>
              <a:defRPr/>
            </a:pPr>
            <a:r>
              <a:rPr lang="en-US" altLang="zh-CN" sz="1800" dirty="0">
                <a:ea typeface="宋体" pitchFamily="2" charset="-122"/>
              </a:rPr>
              <a:t>	  </a:t>
            </a:r>
            <a:r>
              <a:rPr lang="en-US" altLang="zh-CN" sz="1800" dirty="0" err="1">
                <a:effectLst>
                  <a:outerShdw blurRad="38100" dist="38100" dir="2700000" algn="tl">
                    <a:srgbClr val="FFFFFF"/>
                  </a:outerShdw>
                </a:effectLst>
                <a:ea typeface="宋体" pitchFamily="2" charset="-122"/>
              </a:rPr>
              <a:t>struct</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Tag_true</a:t>
            </a:r>
            <a:r>
              <a:rPr lang="en-US" altLang="zh-CN" sz="1800" dirty="0">
                <a:effectLst>
                  <a:outerShdw blurRad="38100" dist="38100" dir="2700000" algn="tl">
                    <a:srgbClr val="FFFFFF"/>
                  </a:outerShdw>
                </a:effectLst>
                <a:ea typeface="宋体" pitchFamily="2" charset="-122"/>
              </a:rPr>
              <a:t>  {};</a:t>
            </a:r>
            <a:endParaRPr lang="zh-CN" altLang="en-US" sz="1800" dirty="0">
              <a:effectLst>
                <a:outerShdw blurRad="38100" dist="38100" dir="2700000" algn="tl">
                  <a:srgbClr val="FFFFFF"/>
                </a:outerShdw>
              </a:effectLst>
              <a:ea typeface="宋体" pitchFamily="2" charset="-122"/>
            </a:endParaRPr>
          </a:p>
          <a:p>
            <a:pPr lvl="1">
              <a:lnSpc>
                <a:spcPct val="90000"/>
              </a:lnSpc>
              <a:buFontTx/>
              <a:buNone/>
              <a:defRPr/>
            </a:pPr>
            <a:r>
              <a:rPr lang="en-US" altLang="zh-CN" sz="1800" dirty="0" err="1">
                <a:effectLst>
                  <a:outerShdw blurRad="38100" dist="38100" dir="2700000" algn="tl">
                    <a:srgbClr val="FFFFFF"/>
                  </a:outerShdw>
                </a:effectLst>
                <a:ea typeface="宋体" pitchFamily="2" charset="-122"/>
              </a:rPr>
              <a:t>typedef</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typename</a:t>
            </a:r>
            <a:r>
              <a:rPr lang="en-US" altLang="zh-CN" sz="1800" dirty="0">
                <a:effectLst>
                  <a:outerShdw blurRad="38100" dist="38100" dir="2700000" algn="tl">
                    <a:srgbClr val="FFFFFF"/>
                  </a:outerShdw>
                </a:effectLst>
                <a:ea typeface="宋体" pitchFamily="2" charset="-122"/>
              </a:rPr>
              <a:t> Vertex::Base                 </a:t>
            </a:r>
            <a:r>
              <a:rPr lang="en-US" altLang="zh-CN" sz="1800" dirty="0" err="1">
                <a:effectLst>
                  <a:outerShdw blurRad="38100" dist="38100" dir="2700000" algn="tl">
                    <a:srgbClr val="FFFFFF"/>
                  </a:outerShdw>
                </a:effectLst>
                <a:ea typeface="宋体" pitchFamily="2" charset="-122"/>
              </a:rPr>
              <a:t>VBase</a:t>
            </a:r>
            <a:r>
              <a:rPr lang="en-US" altLang="zh-CN" sz="1800" dirty="0">
                <a:effectLst>
                  <a:outerShdw blurRad="38100" dist="38100" dir="2700000" algn="tl">
                    <a:srgbClr val="FFFFFF"/>
                  </a:outerShdw>
                </a:effectLst>
                <a:ea typeface="宋体" pitchFamily="2" charset="-122"/>
              </a:rPr>
              <a:t>;</a:t>
            </a:r>
          </a:p>
          <a:p>
            <a:pPr lvl="1">
              <a:lnSpc>
                <a:spcPct val="90000"/>
              </a:lnSpc>
              <a:buFontTx/>
              <a:buNone/>
              <a:defRPr/>
            </a:pPr>
            <a:r>
              <a:rPr lang="en-US" altLang="zh-CN" sz="1800" dirty="0" err="1">
                <a:effectLst>
                  <a:outerShdw blurRad="38100" dist="38100" dir="2700000" algn="tl">
                    <a:srgbClr val="FFFFFF"/>
                  </a:outerShdw>
                </a:effectLst>
                <a:ea typeface="宋体" pitchFamily="2" charset="-122"/>
              </a:rPr>
              <a:t>typedef</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typename</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VBase</a:t>
            </a:r>
            <a:r>
              <a:rPr lang="en-US" altLang="zh-CN" sz="1800" dirty="0">
                <a:effectLst>
                  <a:outerShdw blurRad="38100" dist="38100" dir="2700000" algn="tl">
                    <a:srgbClr val="FFFFFF"/>
                  </a:outerShdw>
                </a:effectLst>
                <a:ea typeface="宋体" pitchFamily="2" charset="-122"/>
              </a:rPr>
              <a:t>::</a:t>
            </a:r>
            <a:r>
              <a:rPr lang="en-US" altLang="zh-CN" sz="1800" dirty="0" err="1">
                <a:effectLst>
                  <a:outerShdw blurRad="38100" dist="38100" dir="2700000" algn="tl">
                    <a:srgbClr val="FFFFFF"/>
                  </a:outerShdw>
                </a:effectLst>
                <a:ea typeface="宋体" pitchFamily="2" charset="-122"/>
              </a:rPr>
              <a:t>Support_prev_halfedge</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Support_prev_halfedge</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Tag_true</a:t>
            </a:r>
            <a:r>
              <a:rPr lang="en-US" altLang="zh-CN" sz="1800" dirty="0">
                <a:effectLst>
                  <a:outerShdw blurRad="38100" dist="38100" dir="2700000" algn="tl">
                    <a:srgbClr val="FFFFFF"/>
                  </a:outerShdw>
                </a:effectLst>
                <a:ea typeface="宋体" pitchFamily="2" charset="-122"/>
              </a:rPr>
              <a:t> for supporting</a:t>
            </a:r>
          </a:p>
          <a:p>
            <a:pPr lvl="1">
              <a:lnSpc>
                <a:spcPct val="90000"/>
              </a:lnSpc>
              <a:buFontTx/>
              <a:buNone/>
              <a:defRPr/>
            </a:pPr>
            <a:endParaRPr lang="en-US" altLang="zh-CN" sz="1800" dirty="0">
              <a:effectLst>
                <a:outerShdw blurRad="38100" dist="38100" dir="2700000" algn="tl">
                  <a:srgbClr val="FFFFFF"/>
                </a:outerShdw>
              </a:effectLst>
              <a:ea typeface="宋体" pitchFamily="2" charset="-122"/>
            </a:endParaRPr>
          </a:p>
          <a:p>
            <a:pPr lvl="1">
              <a:lnSpc>
                <a:spcPct val="90000"/>
              </a:lnSpc>
              <a:buFontTx/>
              <a:buNone/>
              <a:defRPr/>
            </a:pPr>
            <a:r>
              <a:rPr lang="en-US" altLang="zh-CN" sz="1800" dirty="0" err="1">
                <a:effectLst>
                  <a:outerShdw blurRad="38100" dist="38100" dir="2700000" algn="tl">
                    <a:srgbClr val="FFFFFF"/>
                  </a:outerShdw>
                </a:effectLst>
                <a:ea typeface="宋体" pitchFamily="2" charset="-122"/>
              </a:rPr>
              <a:t>find_prev</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Halfedge_const_handle</a:t>
            </a:r>
            <a:r>
              <a:rPr lang="en-US" altLang="zh-CN" sz="1800" dirty="0">
                <a:effectLst>
                  <a:outerShdw blurRad="38100" dist="38100" dir="2700000" algn="tl">
                    <a:srgbClr val="FFFFFF"/>
                  </a:outerShdw>
                </a:effectLst>
                <a:ea typeface="宋体" pitchFamily="2" charset="-122"/>
              </a:rPr>
              <a:t> h, </a:t>
            </a:r>
            <a:r>
              <a:rPr lang="en-US" altLang="zh-CN" sz="1800" dirty="0" err="1">
                <a:effectLst>
                  <a:outerShdw blurRad="38100" dist="38100" dir="2700000" algn="tl">
                    <a:srgbClr val="FFFFFF"/>
                  </a:outerShdw>
                </a:effectLst>
                <a:ea typeface="宋体" pitchFamily="2" charset="-122"/>
              </a:rPr>
              <a:t>Tag_true</a:t>
            </a:r>
            <a:r>
              <a:rPr lang="en-US" altLang="zh-CN" sz="1800" dirty="0">
                <a:effectLst>
                  <a:outerShdw blurRad="38100" dist="38100" dir="2700000" algn="tl">
                    <a:srgbClr val="FFFFFF"/>
                  </a:outerShdw>
                </a:effectLst>
                <a:ea typeface="宋体" pitchFamily="2" charset="-122"/>
              </a:rPr>
              <a:t>)</a:t>
            </a:r>
            <a:r>
              <a:rPr lang="en-US" altLang="zh-CN" sz="1800" dirty="0">
                <a:ea typeface="宋体" pitchFamily="2" charset="-122"/>
              </a:rPr>
              <a:t> // no if else</a:t>
            </a:r>
          </a:p>
          <a:p>
            <a:pPr lvl="1">
              <a:lnSpc>
                <a:spcPct val="90000"/>
              </a:lnSpc>
              <a:buFontTx/>
              <a:buNone/>
              <a:defRPr/>
            </a:pPr>
            <a:r>
              <a:rPr lang="en-US" altLang="zh-CN" sz="1800" dirty="0" err="1">
                <a:effectLst>
                  <a:outerShdw blurRad="38100" dist="38100" dir="2700000" algn="tl">
                    <a:srgbClr val="FFFFFF"/>
                  </a:outerShdw>
                </a:effectLst>
                <a:ea typeface="宋体" pitchFamily="2" charset="-122"/>
              </a:rPr>
              <a:t>find_prev</a:t>
            </a:r>
            <a:r>
              <a:rPr lang="en-US" altLang="zh-CN" sz="1800" dirty="0">
                <a:effectLst>
                  <a:outerShdw blurRad="38100" dist="38100" dir="2700000" algn="tl">
                    <a:srgbClr val="FFFFFF"/>
                  </a:outerShdw>
                </a:effectLst>
                <a:ea typeface="宋体" pitchFamily="2" charset="-122"/>
              </a:rPr>
              <a:t>( </a:t>
            </a:r>
            <a:r>
              <a:rPr lang="en-US" altLang="zh-CN" sz="1800" dirty="0" err="1">
                <a:effectLst>
                  <a:outerShdw blurRad="38100" dist="38100" dir="2700000" algn="tl">
                    <a:srgbClr val="FFFFFF"/>
                  </a:outerShdw>
                </a:effectLst>
                <a:ea typeface="宋体" pitchFamily="2" charset="-122"/>
              </a:rPr>
              <a:t>Halfedge_const_handle</a:t>
            </a:r>
            <a:r>
              <a:rPr lang="en-US" altLang="zh-CN" sz="1800" dirty="0">
                <a:effectLst>
                  <a:outerShdw blurRad="38100" dist="38100" dir="2700000" algn="tl">
                    <a:srgbClr val="FFFFFF"/>
                  </a:outerShdw>
                </a:effectLst>
                <a:ea typeface="宋体" pitchFamily="2" charset="-122"/>
              </a:rPr>
              <a:t> h, </a:t>
            </a:r>
            <a:r>
              <a:rPr lang="en-US" altLang="zh-CN" sz="1800" dirty="0" err="1">
                <a:effectLst>
                  <a:outerShdw blurRad="38100" dist="38100" dir="2700000" algn="tl">
                    <a:srgbClr val="FFFFFF"/>
                  </a:outerShdw>
                </a:effectLst>
                <a:ea typeface="宋体" pitchFamily="2" charset="-122"/>
              </a:rPr>
              <a:t>Tag_false</a:t>
            </a:r>
            <a:r>
              <a:rPr lang="en-US" altLang="zh-CN" sz="1800" dirty="0">
                <a:effectLst>
                  <a:outerShdw blurRad="38100" dist="38100" dir="2700000" algn="tl">
                    <a:srgbClr val="FFFFFF"/>
                  </a:outerShdw>
                </a:effectLst>
                <a:ea typeface="宋体" pitchFamily="2" charset="-122"/>
              </a:rPr>
              <a:t>)</a:t>
            </a:r>
            <a:r>
              <a:rPr lang="en-US" altLang="zh-CN" sz="1800" dirty="0">
                <a:ea typeface="宋体" pitchFamily="2" charset="-122"/>
              </a:rPr>
              <a:t> // </a:t>
            </a:r>
            <a:endParaRPr lang="en-US" altLang="zh-CN" sz="1800" dirty="0">
              <a:effectLst>
                <a:outerShdw blurRad="38100" dist="38100" dir="2700000" algn="tl">
                  <a:srgbClr val="FFFFFF"/>
                </a:outerShdw>
              </a:effectLst>
              <a:ea typeface="宋体" pitchFamily="2" charset="-122"/>
            </a:endParaRPr>
          </a:p>
          <a:p>
            <a:pPr lvl="1">
              <a:lnSpc>
                <a:spcPct val="90000"/>
              </a:lnSpc>
              <a:buFontTx/>
              <a:buNone/>
              <a:defRPr/>
            </a:pPr>
            <a:endParaRPr lang="zh-CN" altLang="en-US" sz="1400" dirty="0">
              <a:effectLst>
                <a:outerShdw blurRad="38100" dist="38100" dir="2700000" algn="tl">
                  <a:srgbClr val="FFFFFF"/>
                </a:outerShdw>
              </a:effectLst>
              <a:ea typeface="宋体" pitchFamily="2" charset="-122"/>
            </a:endParaRPr>
          </a:p>
          <a:p>
            <a:pPr>
              <a:lnSpc>
                <a:spcPct val="90000"/>
              </a:lnSpc>
              <a:defRPr/>
            </a:pPr>
            <a:r>
              <a:rPr lang="en-US" altLang="zh-CN" sz="2400" dirty="0">
                <a:ea typeface="宋体" pitchFamily="2" charset="-122"/>
              </a:rPr>
              <a:t>As attributes are only allocated when actually needed, no </a:t>
            </a:r>
            <a:r>
              <a:rPr lang="en-US" altLang="zh-CN" sz="2400" b="1" dirty="0">
                <a:ea typeface="宋体" pitchFamily="2" charset="-122"/>
              </a:rPr>
              <a:t>memory</a:t>
            </a:r>
            <a:r>
              <a:rPr lang="en-US" altLang="zh-CN" sz="2400" dirty="0">
                <a:ea typeface="宋体" pitchFamily="2" charset="-122"/>
              </a:rPr>
              <a:t> is wasted for unused attributes. </a:t>
            </a:r>
          </a:p>
          <a:p>
            <a:pPr>
              <a:lnSpc>
                <a:spcPct val="90000"/>
              </a:lnSpc>
              <a:defRPr/>
            </a:pPr>
            <a:r>
              <a:rPr lang="en-US" altLang="zh-CN" sz="2400" b="1" dirty="0">
                <a:ea typeface="宋体" pitchFamily="2" charset="-122"/>
              </a:rPr>
              <a:t>template forward declarations</a:t>
            </a:r>
            <a:endParaRPr lang="zh-CN" altLang="en-US" sz="2400" b="1" dirty="0">
              <a:ea typeface="宋体" pitchFamily="2" charset="-122"/>
            </a:endParaRPr>
          </a:p>
        </p:txBody>
      </p:sp>
    </p:spTree>
    <p:extLst>
      <p:ext uri="{BB962C8B-B14F-4D97-AF65-F5344CB8AC3E}">
        <p14:creationId xmlns:p14="http://schemas.microsoft.com/office/powerpoint/2010/main" val="185674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4282" y="252408"/>
            <a:ext cx="8786874" cy="368280"/>
          </a:xfrm>
        </p:spPr>
        <p:txBody>
          <a:bodyPr>
            <a:normAutofit fontScale="90000"/>
          </a:bodyPr>
          <a:lstStyle/>
          <a:p>
            <a:r>
              <a:rPr lang="en-US" altLang="zh-CN" dirty="0" smtClean="0">
                <a:ea typeface="宋体" pitchFamily="2" charset="-122"/>
              </a:rPr>
              <a:t>Face-based mesh representation</a:t>
            </a:r>
          </a:p>
        </p:txBody>
      </p:sp>
      <p:sp>
        <p:nvSpPr>
          <p:cNvPr id="13315" name="Rectangle 3"/>
          <p:cNvSpPr>
            <a:spLocks noGrp="1" noChangeArrowheads="1"/>
          </p:cNvSpPr>
          <p:nvPr>
            <p:ph type="body" idx="1"/>
          </p:nvPr>
        </p:nvSpPr>
        <p:spPr>
          <a:xfrm>
            <a:off x="457200" y="4500570"/>
            <a:ext cx="8229600" cy="1625593"/>
          </a:xfrm>
        </p:spPr>
        <p:txBody>
          <a:bodyPr/>
          <a:lstStyle/>
          <a:p>
            <a:pPr>
              <a:buFontTx/>
              <a:buNone/>
            </a:pPr>
            <a:r>
              <a:rPr lang="en-US" altLang="zh-CN" dirty="0" smtClean="0">
                <a:ea typeface="宋体" pitchFamily="2" charset="-122"/>
              </a:rPr>
              <a:t>One-to-one correspondence with OBJ</a:t>
            </a:r>
          </a:p>
        </p:txBody>
      </p:sp>
      <p:pic>
        <p:nvPicPr>
          <p:cNvPr id="14337" name="Picture 1" descr="C:\Documents and Settings\jjcao\桌面\1.jpg"/>
          <p:cNvPicPr>
            <a:picLocks noChangeAspect="1" noChangeArrowheads="1"/>
          </p:cNvPicPr>
          <p:nvPr/>
        </p:nvPicPr>
        <p:blipFill>
          <a:blip r:embed="rId2"/>
          <a:srcRect/>
          <a:stretch>
            <a:fillRect/>
          </a:stretch>
        </p:blipFill>
        <p:spPr bwMode="auto">
          <a:xfrm>
            <a:off x="285720" y="1385893"/>
            <a:ext cx="4048125" cy="2828925"/>
          </a:xfrm>
          <a:prstGeom prst="rect">
            <a:avLst/>
          </a:prstGeom>
          <a:noFill/>
        </p:spPr>
      </p:pic>
      <p:pic>
        <p:nvPicPr>
          <p:cNvPr id="14338" name="Picture 2" descr="C:\Documents and Settings\jjcao\桌面\1.jpg"/>
          <p:cNvPicPr>
            <a:picLocks noChangeAspect="1" noChangeArrowheads="1"/>
          </p:cNvPicPr>
          <p:nvPr/>
        </p:nvPicPr>
        <p:blipFill>
          <a:blip r:embed="rId3"/>
          <a:srcRect/>
          <a:stretch>
            <a:fillRect/>
          </a:stretch>
        </p:blipFill>
        <p:spPr bwMode="auto">
          <a:xfrm>
            <a:off x="4572000" y="1385893"/>
            <a:ext cx="1924050" cy="2571750"/>
          </a:xfrm>
          <a:prstGeom prst="rect">
            <a:avLst/>
          </a:prstGeom>
          <a:noFill/>
        </p:spPr>
      </p:pic>
      <p:pic>
        <p:nvPicPr>
          <p:cNvPr id="14339" name="Picture 3" descr="C:\Documents and Settings\jjcao\桌面\1.jpg"/>
          <p:cNvPicPr>
            <a:picLocks noChangeAspect="1" noChangeArrowheads="1"/>
          </p:cNvPicPr>
          <p:nvPr/>
        </p:nvPicPr>
        <p:blipFill>
          <a:blip r:embed="rId4"/>
          <a:srcRect/>
          <a:stretch>
            <a:fillRect/>
          </a:stretch>
        </p:blipFill>
        <p:spPr bwMode="auto">
          <a:xfrm>
            <a:off x="6715140" y="1385893"/>
            <a:ext cx="2181225" cy="1914525"/>
          </a:xfrm>
          <a:prstGeom prst="rect">
            <a:avLst/>
          </a:prstGeom>
          <a:noFill/>
        </p:spPr>
      </p:pic>
    </p:spTree>
    <p:extLst>
      <p:ext uri="{BB962C8B-B14F-4D97-AF65-F5344CB8AC3E}">
        <p14:creationId xmlns:p14="http://schemas.microsoft.com/office/powerpoint/2010/main" val="2487257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225404"/>
          </a:xfrm>
        </p:spPr>
        <p:txBody>
          <a:bodyPr>
            <a:normAutofit fontScale="90000"/>
          </a:bodyPr>
          <a:lstStyle/>
          <a:p>
            <a:r>
              <a:rPr lang="en-US" altLang="zh-CN" dirty="0" smtClean="0">
                <a:ea typeface="宋体" pitchFamily="2" charset="-122"/>
              </a:rPr>
              <a:t>Half-edge in CGAL</a:t>
            </a:r>
          </a:p>
        </p:txBody>
      </p:sp>
      <p:pic>
        <p:nvPicPr>
          <p:cNvPr id="34819" name="Picture 4"/>
          <p:cNvPicPr>
            <a:picLocks noGrp="1" noChangeAspect="1" noChangeArrowheads="1"/>
          </p:cNvPicPr>
          <p:nvPr>
            <p:ph type="body" idx="1"/>
          </p:nvPr>
        </p:nvPicPr>
        <p:blipFill>
          <a:blip r:embed="rId3"/>
          <a:srcRect/>
          <a:stretch>
            <a:fillRect/>
          </a:stretch>
        </p:blipFill>
        <p:spPr>
          <a:xfrm>
            <a:off x="685800" y="838200"/>
            <a:ext cx="7696200" cy="4664075"/>
          </a:xfrm>
        </p:spPr>
      </p:pic>
      <p:sp>
        <p:nvSpPr>
          <p:cNvPr id="34820" name="Rectangle 5"/>
          <p:cNvSpPr>
            <a:spLocks noChangeArrowheads="1"/>
          </p:cNvSpPr>
          <p:nvPr/>
        </p:nvSpPr>
        <p:spPr bwMode="auto">
          <a:xfrm>
            <a:off x="228600" y="5562600"/>
            <a:ext cx="8763000" cy="1187450"/>
          </a:xfrm>
          <a:prstGeom prst="rect">
            <a:avLst/>
          </a:prstGeom>
          <a:noFill/>
          <a:ln w="9525">
            <a:noFill/>
            <a:miter lim="800000"/>
            <a:headEnd/>
            <a:tailEnd/>
          </a:ln>
        </p:spPr>
        <p:txBody>
          <a:bodyPr>
            <a:spAutoFit/>
          </a:bodyPr>
          <a:lstStyle/>
          <a:p>
            <a:pPr eaLnBrk="0" hangingPunct="0"/>
            <a:r>
              <a:rPr lang="en-US" altLang="zh-CN"/>
              <a:t>No support for </a:t>
            </a:r>
            <a:r>
              <a:rPr lang="en-US" altLang="zh-CN" b="1"/>
              <a:t>specialized mesh kernels</a:t>
            </a:r>
            <a:r>
              <a:rPr lang="en-US" altLang="zh-CN"/>
              <a:t> such as </a:t>
            </a:r>
            <a:r>
              <a:rPr lang="en-US" altLang="zh-CN" b="1"/>
              <a:t>quad-tree</a:t>
            </a:r>
            <a:r>
              <a:rPr lang="en-US" altLang="zh-CN"/>
              <a:t>,</a:t>
            </a:r>
            <a:r>
              <a:rPr lang="en-US" altLang="zh-CN" b="1"/>
              <a:t> </a:t>
            </a:r>
            <a:r>
              <a:rPr lang="en-US" altLang="zh-CN"/>
              <a:t>which is necessary for efficient subdivision</a:t>
            </a:r>
            <a:r>
              <a:rPr lang="en-US" altLang="zh-CN" b="1"/>
              <a:t> </a:t>
            </a:r>
            <a:r>
              <a:rPr lang="en-US" altLang="zh-CN"/>
              <a:t>implementation. </a:t>
            </a:r>
            <a:r>
              <a:rPr lang="en-US" altLang="zh-CN" b="1"/>
              <a:t>non-manifold</a:t>
            </a:r>
            <a:r>
              <a:rPr lang="en-US" altLang="zh-CN"/>
              <a:t> </a:t>
            </a:r>
            <a:endParaRPr lang="zh-CN" altLang="en-US"/>
          </a:p>
        </p:txBody>
      </p:sp>
    </p:spTree>
    <p:extLst>
      <p:ext uri="{BB962C8B-B14F-4D97-AF65-F5344CB8AC3E}">
        <p14:creationId xmlns:p14="http://schemas.microsoft.com/office/powerpoint/2010/main" val="745152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内容占位符 2"/>
          <p:cNvSpPr>
            <a:spLocks noGrp="1"/>
          </p:cNvSpPr>
          <p:nvPr>
            <p:ph/>
          </p:nvPr>
        </p:nvSpPr>
        <p:spPr/>
        <p:txBody>
          <a:bodyPr/>
          <a:lstStyle/>
          <a:p>
            <a:pPr>
              <a:buFontTx/>
              <a:buNone/>
            </a:pPr>
            <a:endParaRPr lang="zh-CN" altLang="en-US" smtClean="0">
              <a:ea typeface="宋体" pitchFamily="2" charset="-122"/>
            </a:endParaRPr>
          </a:p>
        </p:txBody>
      </p:sp>
      <p:sp>
        <p:nvSpPr>
          <p:cNvPr id="410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zh-CN" altLang="en-US"/>
          </a:p>
        </p:txBody>
      </p:sp>
      <p:graphicFrame>
        <p:nvGraphicFramePr>
          <p:cNvPr id="4098" name="Object 5"/>
          <p:cNvGraphicFramePr>
            <a:graphicFrameLocks noChangeAspect="1"/>
          </p:cNvGraphicFramePr>
          <p:nvPr/>
        </p:nvGraphicFramePr>
        <p:xfrm>
          <a:off x="381000" y="377825"/>
          <a:ext cx="8453438" cy="6175375"/>
        </p:xfrm>
        <a:graphic>
          <a:graphicData uri="http://schemas.openxmlformats.org/presentationml/2006/ole">
            <mc:AlternateContent xmlns:mc="http://schemas.openxmlformats.org/markup-compatibility/2006">
              <mc:Choice xmlns:v="urn:schemas-microsoft-com:vml" Requires="v">
                <p:oleObj spid="_x0000_s11266" name="Visio" r:id="rId3" imgW="5231904" imgH="3821728" progId="">
                  <p:embed/>
                </p:oleObj>
              </mc:Choice>
              <mc:Fallback>
                <p:oleObj name="Visio" r:id="rId3" imgW="5231904" imgH="382172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77825"/>
                        <a:ext cx="8453438" cy="617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1534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内容占位符 1"/>
          <p:cNvSpPr>
            <a:spLocks noGrp="1"/>
          </p:cNvSpPr>
          <p:nvPr>
            <p:ph/>
          </p:nvPr>
        </p:nvSpPr>
        <p:spPr>
          <a:xfrm>
            <a:off x="304800" y="5410200"/>
            <a:ext cx="8534400" cy="1143000"/>
          </a:xfrm>
        </p:spPr>
        <p:txBody>
          <a:bodyPr/>
          <a:lstStyle/>
          <a:p>
            <a:pPr>
              <a:buFontTx/>
              <a:buNone/>
            </a:pPr>
            <a:r>
              <a:rPr lang="en-US" altLang="zh-CN" sz="2000" smtClean="0">
                <a:ea typeface="宋体" pitchFamily="2" charset="-122"/>
              </a:rPr>
              <a:t>Polyhedron_traits_3 is just a subset concept of concept Kernel. So any 3d kernel can be used in Polyhedron&lt;Polyhedron_traits_3&gt; as a traits directly, for example, Polyhedron&lt;Cartesian&lt;double&gt; &gt;.</a:t>
            </a:r>
            <a:endParaRPr lang="zh-CN" altLang="en-US" sz="2000" smtClean="0">
              <a:ea typeface="宋体" pitchFamily="2" charset="-122"/>
            </a:endParaRPr>
          </a:p>
          <a:p>
            <a:pPr>
              <a:buFontTx/>
              <a:buNone/>
            </a:pPr>
            <a:endParaRPr lang="zh-CN" altLang="en-US" sz="2000" smtClean="0">
              <a:ea typeface="宋体" pitchFamily="2" charset="-122"/>
            </a:endParaRPr>
          </a:p>
        </p:txBody>
      </p:sp>
      <p:sp>
        <p:nvSpPr>
          <p:cNvPr id="512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zh-CN" altLang="en-US"/>
          </a:p>
        </p:txBody>
      </p:sp>
      <p:graphicFrame>
        <p:nvGraphicFramePr>
          <p:cNvPr id="5122" name="Object 1"/>
          <p:cNvGraphicFramePr>
            <a:graphicFrameLocks noChangeAspect="1"/>
          </p:cNvGraphicFramePr>
          <p:nvPr/>
        </p:nvGraphicFramePr>
        <p:xfrm>
          <a:off x="228600" y="136525"/>
          <a:ext cx="8613775" cy="5121275"/>
        </p:xfrm>
        <a:graphic>
          <a:graphicData uri="http://schemas.openxmlformats.org/presentationml/2006/ole">
            <mc:AlternateContent xmlns:mc="http://schemas.openxmlformats.org/markup-compatibility/2006">
              <mc:Choice xmlns:v="urn:schemas-microsoft-com:vml" Requires="v">
                <p:oleObj spid="_x0000_s12290" name="Visio" r:id="rId3" imgW="4268867" imgH="2546152" progId="">
                  <p:embed/>
                </p:oleObj>
              </mc:Choice>
              <mc:Fallback>
                <p:oleObj name="Visio" r:id="rId3" imgW="4268867" imgH="25461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36525"/>
                        <a:ext cx="8613775" cy="512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638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296842"/>
          </a:xfrm>
        </p:spPr>
        <p:txBody>
          <a:bodyPr>
            <a:normAutofit fontScale="90000"/>
          </a:bodyPr>
          <a:lstStyle/>
          <a:p>
            <a:r>
              <a:rPr lang="en-US" altLang="zh-CN" dirty="0" smtClean="0">
                <a:ea typeface="宋体" pitchFamily="2" charset="-122"/>
              </a:rPr>
              <a:t>Half-edge in </a:t>
            </a:r>
            <a:r>
              <a:rPr lang="en-US" altLang="zh-CN" dirty="0" err="1" smtClean="0">
                <a:ea typeface="宋体" pitchFamily="2" charset="-122"/>
              </a:rPr>
              <a:t>OpenMesh</a:t>
            </a:r>
            <a:endParaRPr lang="en-US" altLang="zh-CN" dirty="0" smtClean="0">
              <a:ea typeface="宋体" pitchFamily="2" charset="-122"/>
            </a:endParaRPr>
          </a:p>
        </p:txBody>
      </p:sp>
      <p:pic>
        <p:nvPicPr>
          <p:cNvPr id="35843" name="Picture 4" descr="hierarchy"/>
          <p:cNvPicPr>
            <a:picLocks noGrp="1" noChangeAspect="1" noChangeArrowheads="1"/>
          </p:cNvPicPr>
          <p:nvPr>
            <p:ph type="body" idx="1"/>
          </p:nvPr>
        </p:nvPicPr>
        <p:blipFill>
          <a:blip r:embed="rId2"/>
          <a:srcRect/>
          <a:stretch>
            <a:fillRect/>
          </a:stretch>
        </p:blipFill>
        <p:spPr>
          <a:xfrm>
            <a:off x="381000" y="914400"/>
            <a:ext cx="8305800" cy="3889375"/>
          </a:xfrm>
        </p:spPr>
      </p:pic>
    </p:spTree>
    <p:extLst>
      <p:ext uri="{BB962C8B-B14F-4D97-AF65-F5344CB8AC3E}">
        <p14:creationId xmlns:p14="http://schemas.microsoft.com/office/powerpoint/2010/main" val="3889868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571480"/>
          </a:xfrm>
        </p:spPr>
        <p:txBody>
          <a:bodyPr>
            <a:normAutofit fontScale="90000"/>
          </a:bodyPr>
          <a:lstStyle/>
          <a:p>
            <a:r>
              <a:rPr lang="en-US" altLang="zh-CN" dirty="0" smtClean="0"/>
              <a:t>Examples</a:t>
            </a:r>
            <a:endParaRPr lang="zh-CN" altLang="en-US" dirty="0"/>
          </a:p>
        </p:txBody>
      </p:sp>
      <p:sp>
        <p:nvSpPr>
          <p:cNvPr id="3" name="内容占位符 2"/>
          <p:cNvSpPr>
            <a:spLocks noGrp="1"/>
          </p:cNvSpPr>
          <p:nvPr>
            <p:ph idx="1"/>
          </p:nvPr>
        </p:nvSpPr>
        <p:spPr>
          <a:xfrm>
            <a:off x="457200" y="1857364"/>
            <a:ext cx="8229600" cy="4268799"/>
          </a:xfrm>
        </p:spPr>
        <p:txBody>
          <a:bodyPr>
            <a:normAutofit fontScale="92500" lnSpcReduction="10000"/>
          </a:bodyPr>
          <a:lstStyle/>
          <a:p>
            <a:pPr>
              <a:buNone/>
            </a:pPr>
            <a:r>
              <a:rPr lang="en-US" altLang="zh-CN" sz="1600" dirty="0" smtClean="0"/>
              <a:t>&lt;?xml version='1.0' encoding='UTF-8' standalone='yes'?&gt;</a:t>
            </a:r>
          </a:p>
          <a:p>
            <a:pPr>
              <a:buNone/>
            </a:pPr>
            <a:r>
              <a:rPr lang="en-US" altLang="zh-CN" sz="1600" dirty="0" smtClean="0"/>
              <a:t>&lt;assembly </a:t>
            </a:r>
            <a:r>
              <a:rPr lang="en-US" altLang="zh-CN" sz="1600" dirty="0" err="1" smtClean="0"/>
              <a:t>xmlns</a:t>
            </a:r>
            <a:r>
              <a:rPr lang="en-US" altLang="zh-CN" sz="1600" dirty="0" smtClean="0"/>
              <a:t>='urn:schemas-microsoft-com:asm.v1' </a:t>
            </a:r>
            <a:r>
              <a:rPr lang="en-US" altLang="zh-CN" sz="1600" dirty="0" err="1" smtClean="0"/>
              <a:t>manifestVersion</a:t>
            </a:r>
            <a:r>
              <a:rPr lang="en-US" altLang="zh-CN" sz="1600" dirty="0" smtClean="0"/>
              <a:t>='1.0'&gt;</a:t>
            </a:r>
          </a:p>
          <a:p>
            <a:pPr>
              <a:buNone/>
            </a:pPr>
            <a:r>
              <a:rPr lang="en-US" altLang="zh-CN" sz="1600" dirty="0" smtClean="0"/>
              <a:t>  &lt;dependency&gt;</a:t>
            </a:r>
          </a:p>
          <a:p>
            <a:pPr>
              <a:buNone/>
            </a:pPr>
            <a:r>
              <a:rPr lang="en-US" altLang="zh-CN" sz="1600" dirty="0" smtClean="0"/>
              <a:t>    &lt;</a:t>
            </a:r>
            <a:r>
              <a:rPr lang="en-US" altLang="zh-CN" sz="1600" dirty="0" err="1" smtClean="0"/>
              <a:t>dependentAssembly</a:t>
            </a:r>
            <a:r>
              <a:rPr lang="en-US" altLang="zh-CN" sz="1600" dirty="0" smtClean="0"/>
              <a:t>&gt;</a:t>
            </a:r>
          </a:p>
          <a:p>
            <a:pPr>
              <a:buNone/>
            </a:pPr>
            <a:r>
              <a:rPr lang="en-US" altLang="zh-CN" sz="1600" dirty="0" smtClean="0"/>
              <a:t>      &lt;</a:t>
            </a:r>
            <a:r>
              <a:rPr lang="en-US" altLang="zh-CN" sz="1600" dirty="0" err="1" smtClean="0"/>
              <a:t>assemblyIdentity</a:t>
            </a:r>
            <a:r>
              <a:rPr lang="en-US" altLang="zh-CN" sz="1600" dirty="0" smtClean="0"/>
              <a:t> type='win32' name='Microsoft.VC80.DebugCRT' version='8.0.50608.0' </a:t>
            </a:r>
            <a:r>
              <a:rPr lang="en-US" altLang="zh-CN" sz="1600" dirty="0" err="1" smtClean="0"/>
              <a:t>processorArchitecture</a:t>
            </a:r>
            <a:r>
              <a:rPr lang="en-US" altLang="zh-CN" sz="1600" dirty="0" smtClean="0"/>
              <a:t>='x86' </a:t>
            </a:r>
            <a:r>
              <a:rPr lang="en-US" altLang="zh-CN" sz="1600" dirty="0" err="1" smtClean="0"/>
              <a:t>publicKeyToken</a:t>
            </a:r>
            <a:r>
              <a:rPr lang="en-US" altLang="zh-CN" sz="1600" dirty="0" smtClean="0"/>
              <a:t>='1fc8b3b9a1e18e3b' /&gt;</a:t>
            </a:r>
          </a:p>
          <a:p>
            <a:pPr>
              <a:buNone/>
            </a:pPr>
            <a:r>
              <a:rPr lang="en-US" altLang="zh-CN" sz="1600" dirty="0" smtClean="0"/>
              <a:t>    &lt;/</a:t>
            </a:r>
            <a:r>
              <a:rPr lang="en-US" altLang="zh-CN" sz="1600" dirty="0" err="1" smtClean="0"/>
              <a:t>dependentAssembly</a:t>
            </a:r>
            <a:r>
              <a:rPr lang="en-US" altLang="zh-CN" sz="1600" dirty="0" smtClean="0"/>
              <a:t>&gt;</a:t>
            </a:r>
          </a:p>
          <a:p>
            <a:pPr>
              <a:buNone/>
            </a:pPr>
            <a:r>
              <a:rPr lang="en-US" altLang="zh-CN" sz="1600" dirty="0" smtClean="0"/>
              <a:t>  &lt;/dependency&gt;</a:t>
            </a:r>
          </a:p>
          <a:p>
            <a:pPr>
              <a:buNone/>
            </a:pPr>
            <a:r>
              <a:rPr lang="en-US" altLang="zh-CN" sz="1600" dirty="0" smtClean="0"/>
              <a:t>  &lt;dependency&gt;</a:t>
            </a:r>
          </a:p>
          <a:p>
            <a:pPr>
              <a:buNone/>
            </a:pPr>
            <a:r>
              <a:rPr lang="en-US" altLang="zh-CN" sz="1600" dirty="0" smtClean="0"/>
              <a:t>    &lt;</a:t>
            </a:r>
            <a:r>
              <a:rPr lang="en-US" altLang="zh-CN" sz="1600" dirty="0" err="1" smtClean="0"/>
              <a:t>dependentAssembly</a:t>
            </a:r>
            <a:r>
              <a:rPr lang="en-US" altLang="zh-CN" sz="1600" dirty="0" smtClean="0"/>
              <a:t>&gt;</a:t>
            </a:r>
          </a:p>
          <a:p>
            <a:pPr>
              <a:buNone/>
            </a:pPr>
            <a:r>
              <a:rPr lang="en-US" altLang="zh-CN" sz="1600" dirty="0" smtClean="0"/>
              <a:t>      &lt;</a:t>
            </a:r>
            <a:r>
              <a:rPr lang="en-US" altLang="zh-CN" sz="1600" dirty="0" err="1" smtClean="0"/>
              <a:t>assemblyIdentity</a:t>
            </a:r>
            <a:r>
              <a:rPr lang="en-US" altLang="zh-CN" sz="1600" dirty="0" smtClean="0"/>
              <a:t> type='win32' name='Microsoft.VC80.DebugCRT' version='8.0.50727.762' </a:t>
            </a:r>
            <a:r>
              <a:rPr lang="en-US" altLang="zh-CN" sz="1600" dirty="0" err="1" smtClean="0"/>
              <a:t>processorArchitecture</a:t>
            </a:r>
            <a:r>
              <a:rPr lang="en-US" altLang="zh-CN" sz="1600" dirty="0" smtClean="0"/>
              <a:t>='x86' </a:t>
            </a:r>
            <a:r>
              <a:rPr lang="en-US" altLang="zh-CN" sz="1600" dirty="0" err="1" smtClean="0"/>
              <a:t>publicKeyToken</a:t>
            </a:r>
            <a:r>
              <a:rPr lang="en-US" altLang="zh-CN" sz="1600" dirty="0" smtClean="0"/>
              <a:t>='1fc8b3b9a1e18e3b' /&gt;</a:t>
            </a:r>
          </a:p>
          <a:p>
            <a:pPr>
              <a:buNone/>
            </a:pPr>
            <a:r>
              <a:rPr lang="en-US" altLang="zh-CN" sz="1600" dirty="0" smtClean="0"/>
              <a:t>    &lt;/</a:t>
            </a:r>
            <a:r>
              <a:rPr lang="en-US" altLang="zh-CN" sz="1600" dirty="0" err="1" smtClean="0"/>
              <a:t>dependentAssembly</a:t>
            </a:r>
            <a:r>
              <a:rPr lang="en-US" altLang="zh-CN" sz="1600" dirty="0" smtClean="0"/>
              <a:t>&gt;</a:t>
            </a:r>
          </a:p>
          <a:p>
            <a:pPr>
              <a:buNone/>
            </a:pPr>
            <a:r>
              <a:rPr lang="en-US" altLang="zh-CN" sz="1600" dirty="0" smtClean="0"/>
              <a:t>  &lt;/dependency&gt;</a:t>
            </a:r>
          </a:p>
          <a:p>
            <a:pPr>
              <a:buNone/>
            </a:pPr>
            <a:r>
              <a:rPr lang="en-US" altLang="zh-CN" sz="1600" dirty="0" smtClean="0"/>
              <a:t>&lt;/assembly&gt;</a:t>
            </a:r>
            <a:endParaRPr lang="zh-CN" altLang="en-US" sz="1600" dirty="0"/>
          </a:p>
        </p:txBody>
      </p:sp>
      <p:pic>
        <p:nvPicPr>
          <p:cNvPr id="72706" name="Picture 2" descr="C:\Documents and Settings\jjcao\桌面\1.jpg"/>
          <p:cNvPicPr>
            <a:picLocks noChangeAspect="1" noChangeArrowheads="1"/>
          </p:cNvPicPr>
          <p:nvPr/>
        </p:nvPicPr>
        <p:blipFill>
          <a:blip r:embed="rId3"/>
          <a:srcRect/>
          <a:stretch>
            <a:fillRect/>
          </a:stretch>
        </p:blipFill>
        <p:spPr bwMode="auto">
          <a:xfrm>
            <a:off x="500034" y="533389"/>
            <a:ext cx="8420100" cy="1323975"/>
          </a:xfrm>
          <a:prstGeom prst="rect">
            <a:avLst/>
          </a:prstGeom>
          <a:noFill/>
        </p:spPr>
      </p:pic>
    </p:spTree>
    <p:extLst>
      <p:ext uri="{BB962C8B-B14F-4D97-AF65-F5344CB8AC3E}">
        <p14:creationId xmlns:p14="http://schemas.microsoft.com/office/powerpoint/2010/main" val="1150790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225404"/>
          </a:xfrm>
        </p:spPr>
        <p:txBody>
          <a:bodyPr>
            <a:normAutofit fontScale="90000"/>
          </a:bodyPr>
          <a:lstStyle/>
          <a:p>
            <a:r>
              <a:rPr lang="en-US" altLang="zh-CN" sz="3600" dirty="0" smtClean="0">
                <a:ea typeface="宋体" pitchFamily="2" charset="-122"/>
              </a:rPr>
              <a:t>Create from scratch</a:t>
            </a:r>
          </a:p>
        </p:txBody>
      </p:sp>
      <p:sp>
        <p:nvSpPr>
          <p:cNvPr id="37891" name="Rectangle 3"/>
          <p:cNvSpPr>
            <a:spLocks noGrp="1" noChangeArrowheads="1"/>
          </p:cNvSpPr>
          <p:nvPr>
            <p:ph type="body" idx="1"/>
          </p:nvPr>
        </p:nvSpPr>
        <p:spPr>
          <a:xfrm>
            <a:off x="685800" y="914400"/>
            <a:ext cx="7772400" cy="5791200"/>
          </a:xfrm>
        </p:spPr>
        <p:txBody>
          <a:bodyPr/>
          <a:lstStyle/>
          <a:p>
            <a:pPr>
              <a:lnSpc>
                <a:spcPct val="90000"/>
              </a:lnSpc>
              <a:buFontTx/>
              <a:buNone/>
            </a:pPr>
            <a:r>
              <a:rPr lang="en-US" altLang="zh-CN" sz="2000" noProof="1" smtClean="0"/>
              <a:t>#include &lt;CGAL/Simple_cartesian.h&gt;</a:t>
            </a:r>
          </a:p>
          <a:p>
            <a:pPr>
              <a:lnSpc>
                <a:spcPct val="90000"/>
              </a:lnSpc>
              <a:buFontTx/>
              <a:buNone/>
            </a:pPr>
            <a:r>
              <a:rPr lang="en-US" altLang="zh-CN" sz="2000" noProof="1" smtClean="0"/>
              <a:t>#include &lt;CGAL/Polyhedron_3.h&gt;</a:t>
            </a:r>
          </a:p>
          <a:p>
            <a:pPr>
              <a:lnSpc>
                <a:spcPct val="90000"/>
              </a:lnSpc>
              <a:buFontTx/>
              <a:buNone/>
            </a:pPr>
            <a:endParaRPr lang="en-US" altLang="zh-CN" sz="2000" noProof="1" smtClean="0"/>
          </a:p>
          <a:p>
            <a:pPr>
              <a:lnSpc>
                <a:spcPct val="90000"/>
              </a:lnSpc>
              <a:buFontTx/>
              <a:buNone/>
            </a:pPr>
            <a:r>
              <a:rPr lang="en-US" altLang="zh-CN" sz="2000" noProof="1" smtClean="0"/>
              <a:t>typedef CGAL::Simple_cartesian&lt;double&gt;     Kernel;</a:t>
            </a:r>
          </a:p>
          <a:p>
            <a:pPr>
              <a:lnSpc>
                <a:spcPct val="90000"/>
              </a:lnSpc>
              <a:buFontTx/>
              <a:buNone/>
            </a:pPr>
            <a:r>
              <a:rPr lang="en-US" altLang="zh-CN" sz="2000" noProof="1" smtClean="0"/>
              <a:t>typedef CGAL::Polyhedron_3&lt;Kernel&gt;         Polyhedron;</a:t>
            </a:r>
          </a:p>
          <a:p>
            <a:pPr>
              <a:lnSpc>
                <a:spcPct val="90000"/>
              </a:lnSpc>
              <a:buFontTx/>
              <a:buNone/>
            </a:pPr>
            <a:r>
              <a:rPr lang="en-US" altLang="zh-CN" sz="2000" noProof="1" smtClean="0"/>
              <a:t>typedef Polyhedron::Halfedge_handle        Halfedge_handle;</a:t>
            </a:r>
          </a:p>
          <a:p>
            <a:pPr>
              <a:lnSpc>
                <a:spcPct val="90000"/>
              </a:lnSpc>
              <a:buFontTx/>
              <a:buNone/>
            </a:pPr>
            <a:endParaRPr lang="en-US" altLang="zh-CN" sz="2000" noProof="1" smtClean="0"/>
          </a:p>
          <a:p>
            <a:pPr>
              <a:lnSpc>
                <a:spcPct val="90000"/>
              </a:lnSpc>
              <a:buFontTx/>
              <a:buNone/>
            </a:pPr>
            <a:r>
              <a:rPr lang="en-US" altLang="zh-CN" sz="2000" noProof="1" smtClean="0"/>
              <a:t>int main() {</a:t>
            </a:r>
          </a:p>
          <a:p>
            <a:pPr>
              <a:lnSpc>
                <a:spcPct val="90000"/>
              </a:lnSpc>
              <a:buFontTx/>
              <a:buNone/>
            </a:pPr>
            <a:r>
              <a:rPr lang="en-US" altLang="zh-CN" sz="2000" noProof="1" smtClean="0"/>
              <a:t>    </a:t>
            </a:r>
            <a:r>
              <a:rPr lang="en-US" altLang="zh-CN" sz="2000" smtClean="0">
                <a:ea typeface="宋体" pitchFamily="2" charset="-122"/>
              </a:rPr>
              <a:t>//</a:t>
            </a:r>
            <a:r>
              <a:rPr lang="en-US" altLang="zh-CN" sz="2000" noProof="1" smtClean="0"/>
              <a:t>Point_3 p( 0.0, 0.0, 0.0);</a:t>
            </a:r>
            <a:r>
              <a:rPr lang="en-US" altLang="zh-CN" sz="2000" smtClean="0">
                <a:ea typeface="宋体" pitchFamily="2" charset="-122"/>
              </a:rPr>
              <a:t> </a:t>
            </a:r>
            <a:r>
              <a:rPr lang="en-US" altLang="zh-CN" sz="2000" noProof="1" smtClean="0"/>
              <a:t>Point_3 q( 1.0, 0.0, 0.0);</a:t>
            </a:r>
          </a:p>
          <a:p>
            <a:pPr>
              <a:lnSpc>
                <a:spcPct val="90000"/>
              </a:lnSpc>
              <a:buFontTx/>
              <a:buNone/>
            </a:pPr>
            <a:r>
              <a:rPr lang="en-US" altLang="zh-CN" sz="2000" noProof="1" smtClean="0"/>
              <a:t>    </a:t>
            </a:r>
            <a:r>
              <a:rPr lang="en-US" altLang="zh-CN" sz="2000" smtClean="0">
                <a:ea typeface="宋体" pitchFamily="2" charset="-122"/>
              </a:rPr>
              <a:t>//</a:t>
            </a:r>
            <a:r>
              <a:rPr lang="en-US" altLang="zh-CN" sz="2000" noProof="1" smtClean="0"/>
              <a:t>Point_3 r( 0.0, 1.0, 0.0);  Point_3 s( 0.0, 0.0, 1.0);</a:t>
            </a:r>
          </a:p>
          <a:p>
            <a:pPr>
              <a:lnSpc>
                <a:spcPct val="90000"/>
              </a:lnSpc>
              <a:buFontTx/>
              <a:buNone/>
            </a:pPr>
            <a:r>
              <a:rPr lang="en-US" altLang="zh-CN" sz="2000" noProof="1" smtClean="0"/>
              <a:t>    </a:t>
            </a:r>
            <a:r>
              <a:rPr lang="en-US" altLang="zh-CN" sz="2000" b="1" noProof="1" smtClean="0"/>
              <a:t>Polyhedron P;</a:t>
            </a:r>
          </a:p>
          <a:p>
            <a:pPr>
              <a:lnSpc>
                <a:spcPct val="90000"/>
              </a:lnSpc>
              <a:buFontTx/>
              <a:buNone/>
            </a:pPr>
            <a:r>
              <a:rPr lang="en-US" altLang="zh-CN" sz="2000" b="1" noProof="1" smtClean="0"/>
              <a:t>    P.make_tetrahedron();</a:t>
            </a:r>
            <a:r>
              <a:rPr lang="en-US" altLang="zh-CN" sz="2000" smtClean="0">
                <a:ea typeface="宋体" pitchFamily="2" charset="-122"/>
              </a:rPr>
              <a:t>//</a:t>
            </a:r>
            <a:r>
              <a:rPr lang="en-US" altLang="zh-CN" sz="2000" noProof="1" smtClean="0"/>
              <a:t> P.make_tetrahedron</a:t>
            </a:r>
            <a:r>
              <a:rPr lang="en-US" altLang="zh-CN" sz="2000" smtClean="0">
                <a:ea typeface="宋体" pitchFamily="2" charset="-122"/>
              </a:rPr>
              <a:t>(</a:t>
            </a:r>
            <a:r>
              <a:rPr lang="en-US" altLang="zh-CN" sz="2000" noProof="1" smtClean="0"/>
              <a:t>p, q, r, s</a:t>
            </a:r>
            <a:r>
              <a:rPr lang="en-US" altLang="zh-CN" sz="2000" smtClean="0">
                <a:ea typeface="宋体" pitchFamily="2" charset="-122"/>
              </a:rPr>
              <a:t>)</a:t>
            </a:r>
          </a:p>
          <a:p>
            <a:pPr>
              <a:lnSpc>
                <a:spcPct val="90000"/>
              </a:lnSpc>
              <a:buFontTx/>
              <a:buNone/>
            </a:pPr>
            <a:r>
              <a:rPr lang="en-US" altLang="zh-CN" sz="2000" noProof="1" smtClean="0"/>
              <a:t>    if ( P.is_tetrahedron(h))</a:t>
            </a:r>
          </a:p>
          <a:p>
            <a:pPr>
              <a:lnSpc>
                <a:spcPct val="90000"/>
              </a:lnSpc>
              <a:buFontTx/>
              <a:buNone/>
            </a:pPr>
            <a:r>
              <a:rPr lang="en-US" altLang="zh-CN" sz="2000" noProof="1" smtClean="0"/>
              <a:t>        return 0;</a:t>
            </a:r>
          </a:p>
          <a:p>
            <a:pPr>
              <a:lnSpc>
                <a:spcPct val="90000"/>
              </a:lnSpc>
              <a:buFontTx/>
              <a:buNone/>
            </a:pPr>
            <a:r>
              <a:rPr lang="en-US" altLang="zh-CN" sz="2000" noProof="1" smtClean="0"/>
              <a:t>    return 1;</a:t>
            </a:r>
          </a:p>
          <a:p>
            <a:pPr>
              <a:lnSpc>
                <a:spcPct val="90000"/>
              </a:lnSpc>
              <a:buFontTx/>
              <a:buNone/>
            </a:pPr>
            <a:r>
              <a:rPr lang="en-US" altLang="zh-CN" sz="2000" noProof="1" smtClean="0"/>
              <a:t>}</a:t>
            </a:r>
            <a:endParaRPr lang="zh-CN" altLang="en-US" sz="2000" smtClean="0">
              <a:ea typeface="宋体" pitchFamily="2" charset="-122"/>
            </a:endParaRPr>
          </a:p>
        </p:txBody>
      </p:sp>
    </p:spTree>
    <p:extLst>
      <p:ext uri="{BB962C8B-B14F-4D97-AF65-F5344CB8AC3E}">
        <p14:creationId xmlns:p14="http://schemas.microsoft.com/office/powerpoint/2010/main" val="2215369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zh-CN" dirty="0" smtClean="0">
                <a:ea typeface="宋体" pitchFamily="2" charset="-122"/>
              </a:rPr>
              <a:t>IO -- Create from off</a:t>
            </a:r>
          </a:p>
        </p:txBody>
      </p:sp>
      <p:sp>
        <p:nvSpPr>
          <p:cNvPr id="6148" name="Rectangle 3"/>
          <p:cNvSpPr>
            <a:spLocks noGrp="1" noChangeArrowheads="1"/>
          </p:cNvSpPr>
          <p:nvPr>
            <p:ph type="body" sz="half" idx="1"/>
          </p:nvPr>
        </p:nvSpPr>
        <p:spPr>
          <a:xfrm>
            <a:off x="304800" y="914400"/>
            <a:ext cx="7267596" cy="5257800"/>
          </a:xfrm>
        </p:spPr>
        <p:txBody>
          <a:bodyPr>
            <a:normAutofit lnSpcReduction="10000"/>
          </a:bodyPr>
          <a:lstStyle/>
          <a:p>
            <a:pPr marL="0" indent="0">
              <a:buFontTx/>
              <a:buNone/>
            </a:pPr>
            <a:r>
              <a:rPr lang="en-US" altLang="zh-CN" sz="2000" noProof="1" smtClean="0"/>
              <a:t>std::ifstream stream(input_filename);</a:t>
            </a:r>
          </a:p>
          <a:p>
            <a:pPr marL="0" indent="0">
              <a:buFontTx/>
              <a:buNone/>
            </a:pPr>
            <a:r>
              <a:rPr lang="en-US" altLang="zh-CN" sz="2000" noProof="1" smtClean="0"/>
              <a:t>Polyhedron mesh;</a:t>
            </a:r>
          </a:p>
          <a:p>
            <a:pPr marL="0" indent="0">
              <a:buFontTx/>
              <a:buNone/>
            </a:pPr>
            <a:r>
              <a:rPr lang="en-US" altLang="zh-CN" sz="2000" b="1" noProof="1" smtClean="0"/>
              <a:t>stream &gt;&gt; mesh;</a:t>
            </a:r>
          </a:p>
          <a:p>
            <a:pPr marL="0" indent="0">
              <a:buFontTx/>
              <a:buNone/>
            </a:pPr>
            <a:r>
              <a:rPr lang="en-US" altLang="zh-CN" sz="2000" noProof="1" smtClean="0"/>
              <a:t>mesh.compute_type();</a:t>
            </a:r>
            <a:r>
              <a:rPr lang="en-US" altLang="zh-CN" sz="2000" dirty="0" smtClean="0">
                <a:ea typeface="宋体" pitchFamily="2" charset="-122"/>
              </a:rPr>
              <a:t>//pure triangle or quad</a:t>
            </a:r>
            <a:endParaRPr lang="en-US" altLang="zh-CN" sz="2000" noProof="1" smtClean="0"/>
          </a:p>
          <a:p>
            <a:pPr marL="0" indent="0">
              <a:buFontTx/>
              <a:buNone/>
            </a:pPr>
            <a:r>
              <a:rPr lang="en-US" altLang="zh-CN" sz="2000" noProof="1" smtClean="0"/>
              <a:t>mesh.compute_normals();</a:t>
            </a:r>
          </a:p>
          <a:p>
            <a:pPr marL="0" indent="0">
              <a:buFontTx/>
              <a:buNone/>
            </a:pPr>
            <a:endParaRPr lang="en-US" altLang="zh-CN" sz="2000" dirty="0" smtClean="0">
              <a:ea typeface="宋体" pitchFamily="2" charset="-122"/>
            </a:endParaRPr>
          </a:p>
          <a:p>
            <a:pPr marL="0" indent="0">
              <a:buFontTx/>
              <a:buNone/>
            </a:pPr>
            <a:endParaRPr lang="en-US" altLang="zh-CN" sz="2000" dirty="0" smtClean="0">
              <a:ea typeface="宋体" pitchFamily="2" charset="-122"/>
            </a:endParaRPr>
          </a:p>
          <a:p>
            <a:pPr marL="0" indent="0">
              <a:buFontTx/>
              <a:buNone/>
            </a:pPr>
            <a:r>
              <a:rPr lang="en-US" altLang="zh-CN" sz="2000" noProof="1" smtClean="0"/>
              <a:t>Build_Mesh&lt;Polyhedron, Polyhedron::HDS&gt; bm(stream);</a:t>
            </a:r>
          </a:p>
          <a:p>
            <a:pPr marL="0" indent="0">
              <a:buFontTx/>
              <a:buNone/>
            </a:pPr>
            <a:r>
              <a:rPr lang="en-US" altLang="zh-CN" sz="2000" noProof="1" smtClean="0"/>
              <a:t>Polyhedron *mesh = new Polyhedron();</a:t>
            </a:r>
          </a:p>
          <a:p>
            <a:pPr marL="0" indent="0">
              <a:buFontTx/>
              <a:buNone/>
            </a:pPr>
            <a:r>
              <a:rPr lang="en-US" altLang="zh-CN" sz="2000" noProof="1" smtClean="0"/>
              <a:t>mesh-&gt;delegate(bm);</a:t>
            </a:r>
          </a:p>
          <a:p>
            <a:pPr marL="0" indent="0">
              <a:buFontTx/>
              <a:buNone/>
            </a:pPr>
            <a:endParaRPr lang="en-US" altLang="zh-CN" sz="2000" noProof="1" smtClean="0">
              <a:ea typeface="宋体" pitchFamily="2" charset="-122"/>
            </a:endParaRPr>
          </a:p>
          <a:p>
            <a:pPr marL="0" indent="0">
              <a:buFontTx/>
              <a:buNone/>
            </a:pPr>
            <a:endParaRPr lang="en-US" altLang="zh-CN" sz="2000" noProof="1" smtClean="0">
              <a:ea typeface="宋体" pitchFamily="2" charset="-122"/>
            </a:endParaRPr>
          </a:p>
          <a:p>
            <a:pPr marL="0" indent="0">
              <a:buFontTx/>
              <a:buNone/>
            </a:pPr>
            <a:r>
              <a:rPr lang="en-US" altLang="zh-CN" sz="2800" noProof="1" smtClean="0">
                <a:ea typeface="宋体" pitchFamily="2" charset="-122"/>
              </a:rPr>
              <a:t>Refer: </a:t>
            </a:r>
            <a:r>
              <a:rPr lang="en-US" altLang="zh-CN" sz="2800" dirty="0" smtClean="0"/>
              <a:t>D:\CGAL-3.5\examples\Polyhedron_IO</a:t>
            </a:r>
            <a:endParaRPr lang="en-US" altLang="zh-CN" sz="2800" dirty="0" smtClean="0">
              <a:ea typeface="宋体" pitchFamily="2" charset="-122"/>
            </a:endParaRPr>
          </a:p>
          <a:p>
            <a:pPr marL="0" indent="0">
              <a:buFontTx/>
              <a:buNone/>
            </a:pPr>
            <a:endParaRPr lang="en-US" altLang="zh-CN" sz="1800" noProof="1" smtClean="0"/>
          </a:p>
        </p:txBody>
      </p:sp>
      <p:graphicFrame>
        <p:nvGraphicFramePr>
          <p:cNvPr id="6146" name="Object 4"/>
          <p:cNvGraphicFramePr>
            <a:graphicFrameLocks noGrp="1" noChangeAspect="1"/>
          </p:cNvGraphicFramePr>
          <p:nvPr>
            <p:ph sz="half" idx="2"/>
          </p:nvPr>
        </p:nvGraphicFramePr>
        <p:xfrm>
          <a:off x="6500826" y="857232"/>
          <a:ext cx="2447925" cy="2971800"/>
        </p:xfrm>
        <a:graphic>
          <a:graphicData uri="http://schemas.openxmlformats.org/presentationml/2006/ole">
            <mc:AlternateContent xmlns:mc="http://schemas.openxmlformats.org/markup-compatibility/2006">
              <mc:Choice xmlns:v="urn:schemas-microsoft-com:vml" Requires="v">
                <p:oleObj spid="_x0000_s13314" name="Visio" r:id="rId3" imgW="1554361" imgH="1886486" progId="">
                  <p:embed/>
                </p:oleObj>
              </mc:Choice>
              <mc:Fallback>
                <p:oleObj name="Visio" r:id="rId3" imgW="1554361" imgH="188648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0826" y="857232"/>
                        <a:ext cx="244792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2325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Examples: </a:t>
            </a:r>
            <a:r>
              <a:rPr lang="en-US" altLang="zh-CN" dirty="0" err="1" smtClean="0"/>
              <a:t>mesh_io</a:t>
            </a:r>
            <a:endParaRPr lang="zh-CN" altLang="en-US" dirty="0"/>
          </a:p>
        </p:txBody>
      </p:sp>
      <p:sp>
        <p:nvSpPr>
          <p:cNvPr id="3" name="内容占位符 2"/>
          <p:cNvSpPr>
            <a:spLocks noGrp="1"/>
          </p:cNvSpPr>
          <p:nvPr>
            <p:ph idx="1"/>
          </p:nvPr>
        </p:nvSpPr>
        <p:spPr/>
        <p:txBody>
          <a:bodyPr/>
          <a:lstStyle/>
          <a:p>
            <a:endParaRPr lang="zh-CN" altLang="en-US" dirty="0"/>
          </a:p>
        </p:txBody>
      </p:sp>
    </p:spTree>
    <p:extLst>
      <p:ext uri="{BB962C8B-B14F-4D97-AF65-F5344CB8AC3E}">
        <p14:creationId xmlns:p14="http://schemas.microsoft.com/office/powerpoint/2010/main" val="2353037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03200"/>
            <a:ext cx="8229600" cy="153966"/>
          </a:xfrm>
        </p:spPr>
        <p:txBody>
          <a:bodyPr>
            <a:normAutofit fontScale="90000"/>
          </a:bodyPr>
          <a:lstStyle/>
          <a:p>
            <a:r>
              <a:rPr lang="en-US" altLang="zh-CN" sz="3200" b="1" dirty="0" smtClean="0">
                <a:ea typeface="宋体" pitchFamily="2" charset="-122"/>
              </a:rPr>
              <a:t>Examples -- Create from off -- Detail</a:t>
            </a:r>
            <a:endParaRPr lang="zh-CN" altLang="en-US" sz="3200" b="1" dirty="0" smtClean="0">
              <a:ea typeface="宋体" pitchFamily="2" charset="-122"/>
            </a:endParaRPr>
          </a:p>
        </p:txBody>
      </p:sp>
      <p:sp>
        <p:nvSpPr>
          <p:cNvPr id="38915" name="Rectangle 3"/>
          <p:cNvSpPr>
            <a:spLocks noGrp="1" noChangeArrowheads="1"/>
          </p:cNvSpPr>
          <p:nvPr>
            <p:ph type="body" idx="1"/>
          </p:nvPr>
        </p:nvSpPr>
        <p:spPr>
          <a:xfrm>
            <a:off x="152400" y="838200"/>
            <a:ext cx="8763000" cy="5257800"/>
          </a:xfrm>
        </p:spPr>
        <p:txBody>
          <a:bodyPr>
            <a:normAutofit lnSpcReduction="10000"/>
          </a:bodyPr>
          <a:lstStyle/>
          <a:p>
            <a:pPr>
              <a:lnSpc>
                <a:spcPct val="80000"/>
              </a:lnSpc>
              <a:buFontTx/>
              <a:buNone/>
            </a:pPr>
            <a:r>
              <a:rPr lang="en-US" altLang="zh-CN" sz="1800" noProof="1" smtClean="0"/>
              <a:t>template &lt;class Polyhedron, class HDS&gt;</a:t>
            </a:r>
          </a:p>
          <a:p>
            <a:pPr>
              <a:lnSpc>
                <a:spcPct val="80000"/>
              </a:lnSpc>
              <a:buFontTx/>
              <a:buNone/>
            </a:pPr>
            <a:r>
              <a:rPr lang="en-US" altLang="zh-CN" sz="1800" noProof="1" smtClean="0"/>
              <a:t>class Build_Mesh : public CGAL::Modifier_base&lt;HDS&gt; {</a:t>
            </a:r>
            <a:r>
              <a:rPr lang="en-US" altLang="zh-CN" sz="1800" dirty="0" smtClean="0">
                <a:ea typeface="宋体" pitchFamily="2" charset="-122"/>
              </a:rPr>
              <a:t>//</a:t>
            </a:r>
            <a:r>
              <a:rPr lang="en-US" altLang="zh-CN" sz="1800" noProof="1" smtClean="0"/>
              <a:t>delegate</a:t>
            </a:r>
            <a:endParaRPr lang="en-US" altLang="zh-CN" sz="1800" dirty="0" smtClean="0">
              <a:ea typeface="宋体" pitchFamily="2" charset="-122"/>
            </a:endParaRPr>
          </a:p>
          <a:p>
            <a:pPr>
              <a:lnSpc>
                <a:spcPct val="80000"/>
              </a:lnSpc>
              <a:buFontTx/>
              <a:buNone/>
            </a:pPr>
            <a:r>
              <a:rPr lang="en-US" altLang="zh-CN" sz="1800" dirty="0" smtClean="0">
                <a:ea typeface="宋体" pitchFamily="2" charset="-122"/>
              </a:rPr>
              <a:t>	</a:t>
            </a:r>
            <a:r>
              <a:rPr lang="en-US" altLang="zh-CN" sz="1800" noProof="1" smtClean="0"/>
              <a:t>typedef CGAL::Polyhedron_incremental_builder_3&lt;HDS&gt;      builder;</a:t>
            </a:r>
            <a:endParaRPr lang="en-US" altLang="zh-CN" sz="1800" dirty="0" smtClean="0">
              <a:ea typeface="宋体" pitchFamily="2" charset="-122"/>
            </a:endParaRPr>
          </a:p>
          <a:p>
            <a:pPr>
              <a:lnSpc>
                <a:spcPct val="80000"/>
              </a:lnSpc>
              <a:buFontTx/>
              <a:buNone/>
            </a:pPr>
            <a:r>
              <a:rPr lang="en-US" altLang="zh-CN" sz="1800" dirty="0" smtClean="0">
                <a:ea typeface="宋体" pitchFamily="2" charset="-122"/>
              </a:rPr>
              <a:t>	</a:t>
            </a:r>
            <a:r>
              <a:rPr lang="en-US" altLang="zh-CN" sz="1800" noProof="1" smtClean="0"/>
              <a:t>void operator()( HDS&amp; hds) {</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builder B( hds, true);</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int n_h = int( (vhs_.size() + f_indexs_.size() - 2 + 12) * 2.1);</a:t>
            </a:r>
            <a:endParaRPr lang="en-US" altLang="zh-CN" sz="1800" dirty="0" smtClean="0">
              <a:ea typeface="宋体" pitchFamily="2" charset="-122"/>
            </a:endParaRPr>
          </a:p>
          <a:p>
            <a:pPr>
              <a:lnSpc>
                <a:spcPct val="80000"/>
              </a:lnSpc>
              <a:buFontTx/>
              <a:buNone/>
            </a:pPr>
            <a:endParaRPr lang="en-US" altLang="zh-CN" sz="1800" noProof="1" smtClean="0"/>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B.begin_surface( vhs_.size(), f_indexs_.size(), n_h);</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add_vertices(B);</a:t>
            </a:r>
            <a:r>
              <a:rPr lang="en-US" altLang="zh-CN" sz="1800" dirty="0" smtClean="0">
                <a:ea typeface="宋体" pitchFamily="2" charset="-122"/>
              </a:rPr>
              <a:t>    </a:t>
            </a:r>
            <a:r>
              <a:rPr lang="en-US" altLang="zh-CN" sz="1800" noProof="1" smtClean="0"/>
              <a:t>add_facets(B);</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B.end_surface();</a:t>
            </a:r>
          </a:p>
          <a:p>
            <a:pPr>
              <a:lnSpc>
                <a:spcPct val="80000"/>
              </a:lnSpc>
              <a:buFontTx/>
              <a:buNone/>
            </a:pPr>
            <a:r>
              <a:rPr lang="en-US" altLang="zh-CN" sz="1800" noProof="1" smtClean="0"/>
              <a:t>	}</a:t>
            </a:r>
            <a:endParaRPr lang="en-US" altLang="zh-CN" sz="1800" dirty="0" smtClean="0">
              <a:ea typeface="宋体" pitchFamily="2" charset="-122"/>
            </a:endParaRPr>
          </a:p>
          <a:p>
            <a:pPr>
              <a:lnSpc>
                <a:spcPct val="80000"/>
              </a:lnSpc>
              <a:buFontTx/>
              <a:buNone/>
            </a:pPr>
            <a:r>
              <a:rPr lang="en-US" altLang="zh-CN" sz="1800" dirty="0" smtClean="0">
                <a:ea typeface="宋体" pitchFamily="2" charset="-122"/>
              </a:rPr>
              <a:t>	</a:t>
            </a:r>
            <a:r>
              <a:rPr lang="en-US" altLang="zh-CN" sz="1800" noProof="1" smtClean="0"/>
              <a:t>void add_vertices(builder &amp;B){</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for ( int i = 0; i &lt; (int)vhs_.size(); ++i) {</a:t>
            </a:r>
            <a:r>
              <a:rPr lang="en-US" altLang="zh-CN" sz="1800" dirty="0" smtClean="0">
                <a:ea typeface="宋体" pitchFamily="2" charset="-122"/>
              </a:rPr>
              <a:t> </a:t>
            </a:r>
          </a:p>
          <a:p>
            <a:pPr>
              <a:lnSpc>
                <a:spcPct val="80000"/>
              </a:lnSpc>
              <a:buFontTx/>
              <a:buNone/>
            </a:pPr>
            <a:r>
              <a:rPr lang="en-US" altLang="zh-CN" sz="1800" dirty="0" smtClean="0">
                <a:ea typeface="宋体" pitchFamily="2" charset="-122"/>
              </a:rPr>
              <a:t>	       </a:t>
            </a:r>
            <a:r>
              <a:rPr lang="en-US" altLang="zh-CN" sz="1800" noProof="1" smtClean="0"/>
              <a:t>Vertex_handle ovh = vhs_[i];</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Point p = ovh-&gt;point();</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Vertex_handle vh = B.add_vertex( p);</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vh-&gt;ring_tag(ovh-&gt;ring_tag());</a:t>
            </a:r>
          </a:p>
          <a:p>
            <a:pPr>
              <a:lnSpc>
                <a:spcPct val="80000"/>
              </a:lnSpc>
              <a:buFontTx/>
              <a:buNone/>
            </a:pPr>
            <a:r>
              <a:rPr lang="en-US" altLang="zh-CN" sz="1800" noProof="1" smtClean="0"/>
              <a:t>	</a:t>
            </a:r>
            <a:r>
              <a:rPr lang="en-US" altLang="zh-CN" sz="1800" dirty="0" smtClean="0">
                <a:ea typeface="宋体" pitchFamily="2" charset="-122"/>
              </a:rPr>
              <a:t>    </a:t>
            </a:r>
            <a:r>
              <a:rPr lang="en-US" altLang="zh-CN" sz="1800" noProof="1" smtClean="0"/>
              <a:t>}	</a:t>
            </a:r>
            <a:endParaRPr lang="en-US" altLang="zh-CN" sz="1800" dirty="0" smtClean="0">
              <a:ea typeface="宋体" pitchFamily="2" charset="-122"/>
            </a:endParaRPr>
          </a:p>
          <a:p>
            <a:pPr>
              <a:lnSpc>
                <a:spcPct val="80000"/>
              </a:lnSpc>
              <a:buFontTx/>
              <a:buNone/>
            </a:pPr>
            <a:r>
              <a:rPr lang="en-US" altLang="zh-CN" sz="1800" dirty="0" smtClean="0">
                <a:ea typeface="宋体" pitchFamily="2" charset="-122"/>
              </a:rPr>
              <a:t>	</a:t>
            </a:r>
            <a:r>
              <a:rPr lang="en-US" altLang="zh-CN" sz="1800" noProof="1" smtClean="0"/>
              <a:t>}</a:t>
            </a:r>
            <a:endParaRPr lang="en-US" altLang="zh-CN" sz="1800" dirty="0" smtClean="0">
              <a:ea typeface="宋体" pitchFamily="2" charset="-122"/>
            </a:endParaRPr>
          </a:p>
          <a:p>
            <a:pPr>
              <a:lnSpc>
                <a:spcPct val="80000"/>
              </a:lnSpc>
              <a:buFontTx/>
              <a:buNone/>
            </a:pPr>
            <a:r>
              <a:rPr lang="en-US" altLang="zh-CN" sz="1800" dirty="0" smtClean="0">
                <a:ea typeface="宋体" pitchFamily="2" charset="-122"/>
              </a:rPr>
              <a:t>}</a:t>
            </a:r>
          </a:p>
        </p:txBody>
      </p:sp>
      <p:sp>
        <p:nvSpPr>
          <p:cNvPr id="38916" name="Rectangle 4"/>
          <p:cNvSpPr>
            <a:spLocks noChangeArrowheads="1"/>
          </p:cNvSpPr>
          <p:nvPr/>
        </p:nvSpPr>
        <p:spPr bwMode="auto">
          <a:xfrm>
            <a:off x="5029200" y="3000372"/>
            <a:ext cx="4114800" cy="3662363"/>
          </a:xfrm>
          <a:prstGeom prst="rect">
            <a:avLst/>
          </a:prstGeom>
          <a:noFill/>
          <a:ln w="9525">
            <a:noFill/>
            <a:miter lim="800000"/>
            <a:headEnd/>
            <a:tailEnd/>
          </a:ln>
        </p:spPr>
        <p:txBody>
          <a:bodyPr>
            <a:spAutoFit/>
          </a:bodyPr>
          <a:lstStyle/>
          <a:p>
            <a:pPr eaLnBrk="0" hangingPunct="0"/>
            <a:r>
              <a:rPr lang="en-US" altLang="zh-CN" sz="1800" noProof="1"/>
              <a:t>void add_</a:t>
            </a:r>
            <a:r>
              <a:rPr lang="en-US" altLang="zh-CN" sz="1800" dirty="0"/>
              <a:t>facet</a:t>
            </a:r>
            <a:r>
              <a:rPr lang="en-US" altLang="zh-CN" sz="1800" noProof="1"/>
              <a:t>s(builder &amp;B){</a:t>
            </a:r>
            <a:endParaRPr lang="en-US" altLang="zh-CN" sz="1800" dirty="0"/>
          </a:p>
          <a:p>
            <a:pPr lvl="1" eaLnBrk="0" hangingPunct="0"/>
            <a:r>
              <a:rPr lang="en-US" altLang="zh-CN" sz="1800" dirty="0"/>
              <a:t>    </a:t>
            </a:r>
            <a:r>
              <a:rPr lang="en-US" altLang="zh-CN" sz="1800" noProof="1"/>
              <a:t>B.begin_facet();</a:t>
            </a:r>
          </a:p>
          <a:p>
            <a:pPr lvl="1" eaLnBrk="0" hangingPunct="0"/>
            <a:r>
              <a:rPr lang="en-US" altLang="zh-CN" sz="1800" dirty="0"/>
              <a:t>    </a:t>
            </a:r>
            <a:r>
              <a:rPr lang="en-US" altLang="zh-CN" sz="1800" noProof="1"/>
              <a:t>B.add_vertex_to_facet( fv_ind[0]);</a:t>
            </a:r>
            <a:endParaRPr lang="en-US" altLang="zh-CN" sz="1800" dirty="0"/>
          </a:p>
          <a:p>
            <a:pPr lvl="1" eaLnBrk="0" hangingPunct="0"/>
            <a:r>
              <a:rPr lang="en-US" altLang="zh-CN" sz="1800" dirty="0"/>
              <a:t>    </a:t>
            </a:r>
            <a:r>
              <a:rPr lang="en-US" altLang="zh-CN" sz="1800" noProof="1"/>
              <a:t>B.add_vertex_to_facet( fv_ind[1]);</a:t>
            </a:r>
            <a:endParaRPr lang="en-US" altLang="zh-CN" sz="1800" dirty="0"/>
          </a:p>
          <a:p>
            <a:pPr lvl="1" eaLnBrk="0" hangingPunct="0"/>
            <a:r>
              <a:rPr lang="en-US" altLang="zh-CN" sz="1800" dirty="0"/>
              <a:t>    </a:t>
            </a:r>
            <a:r>
              <a:rPr lang="en-US" altLang="zh-CN" sz="1800" noProof="1"/>
              <a:t>B.add_vertex_to_facet( fv_ind[2]);</a:t>
            </a:r>
          </a:p>
          <a:p>
            <a:pPr lvl="1" eaLnBrk="0" hangingPunct="0"/>
            <a:r>
              <a:rPr lang="en-US" altLang="zh-CN" sz="1800" dirty="0"/>
              <a:t>    </a:t>
            </a:r>
            <a:r>
              <a:rPr lang="en-US" altLang="zh-CN" sz="1800" noProof="1"/>
              <a:t>Halfedge_handle hh = B.end_facet();</a:t>
            </a:r>
          </a:p>
          <a:p>
            <a:pPr lvl="1" eaLnBrk="0" hangingPunct="0"/>
            <a:r>
              <a:rPr lang="en-US" altLang="zh-CN" sz="1800" dirty="0"/>
              <a:t>    </a:t>
            </a:r>
            <a:r>
              <a:rPr lang="en-US" altLang="zh-CN" sz="1800" noProof="1"/>
              <a:t>hh-&gt;facet()-&gt;ring_tag(fv_ind[3]);</a:t>
            </a:r>
            <a:endParaRPr lang="en-US" altLang="zh-CN" sz="1800" dirty="0"/>
          </a:p>
          <a:p>
            <a:pPr lvl="1" eaLnBrk="0" hangingPunct="0"/>
            <a:r>
              <a:rPr lang="en-US" altLang="zh-CN" sz="1800" dirty="0"/>
              <a:t>}</a:t>
            </a:r>
          </a:p>
        </p:txBody>
      </p:sp>
      <p:sp>
        <p:nvSpPr>
          <p:cNvPr id="38917" name="Line 5"/>
          <p:cNvSpPr>
            <a:spLocks noChangeShapeType="1"/>
          </p:cNvSpPr>
          <p:nvPr/>
        </p:nvSpPr>
        <p:spPr bwMode="auto">
          <a:xfrm>
            <a:off x="4953000" y="3810000"/>
            <a:ext cx="0" cy="2819400"/>
          </a:xfrm>
          <a:prstGeom prst="line">
            <a:avLst/>
          </a:prstGeom>
          <a:noFill/>
          <a:ln w="9525">
            <a:solidFill>
              <a:schemeClr val="tx1"/>
            </a:solidFill>
            <a:round/>
            <a:headEnd/>
            <a:tailEnd/>
          </a:ln>
        </p:spPr>
        <p:txBody>
          <a:bodyPr/>
          <a:lstStyle/>
          <a:p>
            <a:endParaRPr lang="zh-CN" altLang="en-US"/>
          </a:p>
        </p:txBody>
      </p:sp>
    </p:spTree>
    <p:extLst>
      <p:ext uri="{BB962C8B-B14F-4D97-AF65-F5344CB8AC3E}">
        <p14:creationId xmlns:p14="http://schemas.microsoft.com/office/powerpoint/2010/main" val="2033899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511156"/>
          </a:xfrm>
        </p:spPr>
        <p:txBody>
          <a:bodyPr>
            <a:normAutofit fontScale="90000"/>
          </a:bodyPr>
          <a:lstStyle/>
          <a:p>
            <a:r>
              <a:rPr lang="en-US" altLang="zh-CN" sz="3600" dirty="0" smtClean="0">
                <a:ea typeface="宋体" pitchFamily="2" charset="-122"/>
              </a:rPr>
              <a:t>Examples -- Visit mesh elements</a:t>
            </a:r>
          </a:p>
        </p:txBody>
      </p:sp>
      <p:sp>
        <p:nvSpPr>
          <p:cNvPr id="39939" name="Rectangle 3"/>
          <p:cNvSpPr>
            <a:spLocks noGrp="1" noChangeArrowheads="1"/>
          </p:cNvSpPr>
          <p:nvPr>
            <p:ph type="body" idx="1"/>
          </p:nvPr>
        </p:nvSpPr>
        <p:spPr>
          <a:xfrm>
            <a:off x="685800" y="914400"/>
            <a:ext cx="7772400" cy="5791200"/>
          </a:xfrm>
        </p:spPr>
        <p:txBody>
          <a:bodyPr>
            <a:normAutofit lnSpcReduction="10000"/>
          </a:bodyPr>
          <a:lstStyle/>
          <a:p>
            <a:pPr>
              <a:lnSpc>
                <a:spcPct val="80000"/>
              </a:lnSpc>
              <a:buFontTx/>
              <a:buNone/>
            </a:pPr>
            <a:r>
              <a:rPr lang="zh-CN" altLang="en-US" sz="2000" dirty="0" smtClean="0">
                <a:ea typeface="宋体" pitchFamily="2" charset="-122"/>
              </a:rPr>
              <a:t>访问所有半边</a:t>
            </a:r>
          </a:p>
          <a:p>
            <a:pPr>
              <a:lnSpc>
                <a:spcPct val="80000"/>
              </a:lnSpc>
              <a:buFontTx/>
              <a:buNone/>
            </a:pPr>
            <a:r>
              <a:rPr lang="en-US" altLang="zh-CN" sz="2000" dirty="0" smtClean="0">
                <a:ea typeface="宋体" pitchFamily="2" charset="-122"/>
              </a:rPr>
              <a:t>for(</a:t>
            </a:r>
            <a:r>
              <a:rPr lang="en-US" altLang="zh-CN" sz="2000" dirty="0" err="1" smtClean="0">
                <a:ea typeface="宋体" pitchFamily="2" charset="-122"/>
              </a:rPr>
              <a:t>Halfedge_iterator</a:t>
            </a:r>
            <a:r>
              <a:rPr lang="en-US" altLang="zh-CN" sz="2000" dirty="0" smtClean="0">
                <a:ea typeface="宋体" pitchFamily="2" charset="-122"/>
              </a:rPr>
              <a:t> </a:t>
            </a:r>
            <a:r>
              <a:rPr lang="en-US" altLang="zh-CN" sz="2000" dirty="0" err="1" smtClean="0">
                <a:ea typeface="宋体" pitchFamily="2" charset="-122"/>
              </a:rPr>
              <a:t>pHe</a:t>
            </a:r>
            <a:r>
              <a:rPr lang="en-US" altLang="zh-CN" sz="2000" dirty="0" smtClean="0">
                <a:ea typeface="宋体" pitchFamily="2" charset="-122"/>
              </a:rPr>
              <a:t> = </a:t>
            </a:r>
            <a:r>
              <a:rPr lang="en-US" altLang="zh-CN" sz="2000" dirty="0" err="1" smtClean="0">
                <a:ea typeface="宋体" pitchFamily="2" charset="-122"/>
              </a:rPr>
              <a:t>P.halfedges_begin</a:t>
            </a:r>
            <a:r>
              <a:rPr lang="en-US" altLang="zh-CN" sz="2000" dirty="0" smtClean="0">
                <a:ea typeface="宋体" pitchFamily="2" charset="-122"/>
              </a:rPr>
              <a:t>();</a:t>
            </a:r>
            <a:r>
              <a:rPr lang="en-US" altLang="zh-CN" sz="2000" dirty="0" err="1" smtClean="0">
                <a:ea typeface="宋体" pitchFamily="2" charset="-122"/>
              </a:rPr>
              <a:t>pHe</a:t>
            </a:r>
            <a:r>
              <a:rPr lang="en-US" altLang="zh-CN" sz="2000" dirty="0" smtClean="0">
                <a:ea typeface="宋体" pitchFamily="2" charset="-122"/>
              </a:rPr>
              <a:t>!= P. </a:t>
            </a:r>
            <a:r>
              <a:rPr lang="en-US" altLang="zh-CN" sz="2000" dirty="0" err="1" smtClean="0">
                <a:ea typeface="宋体" pitchFamily="2" charset="-122"/>
              </a:rPr>
              <a:t>halfedges</a:t>
            </a:r>
            <a:r>
              <a:rPr lang="en-US" altLang="zh-CN" sz="2000" dirty="0" smtClean="0">
                <a:ea typeface="宋体" pitchFamily="2" charset="-122"/>
              </a:rPr>
              <a:t> _end(); ++ </a:t>
            </a:r>
            <a:r>
              <a:rPr lang="en-US" altLang="zh-CN" sz="2000" dirty="0" err="1" smtClean="0">
                <a:ea typeface="宋体" pitchFamily="2" charset="-122"/>
              </a:rPr>
              <a:t>pHe</a:t>
            </a:r>
            <a:r>
              <a:rPr lang="en-US" altLang="zh-CN" sz="2000" dirty="0" smtClean="0">
                <a:ea typeface="宋体" pitchFamily="2" charset="-122"/>
              </a:rPr>
              <a:t>)</a:t>
            </a:r>
          </a:p>
          <a:p>
            <a:pPr>
              <a:lnSpc>
                <a:spcPct val="80000"/>
              </a:lnSpc>
              <a:buFontTx/>
              <a:buNone/>
            </a:pPr>
            <a:r>
              <a:rPr lang="en-US" altLang="zh-CN" sz="2000" dirty="0" smtClean="0">
                <a:ea typeface="宋体" pitchFamily="2" charset="-122"/>
              </a:rPr>
              <a:t>{</a:t>
            </a:r>
          </a:p>
          <a:p>
            <a:pPr>
              <a:lnSpc>
                <a:spcPct val="80000"/>
              </a:lnSpc>
              <a:buFontTx/>
              <a:buNone/>
            </a:pPr>
            <a:r>
              <a:rPr lang="en-US" altLang="zh-CN" sz="2000" dirty="0" err="1" smtClean="0">
                <a:ea typeface="宋体" pitchFamily="2" charset="-122"/>
              </a:rPr>
              <a:t>Halfedge_handle</a:t>
            </a:r>
            <a:r>
              <a:rPr lang="en-US" altLang="zh-CN" sz="2000" dirty="0" smtClean="0">
                <a:ea typeface="宋体" pitchFamily="2" charset="-122"/>
              </a:rPr>
              <a:t> eh = </a:t>
            </a:r>
            <a:r>
              <a:rPr lang="en-US" altLang="zh-CN" sz="2000" dirty="0" err="1" smtClean="0">
                <a:ea typeface="宋体" pitchFamily="2" charset="-122"/>
              </a:rPr>
              <a:t>pHe</a:t>
            </a:r>
            <a:r>
              <a:rPr lang="en-US" altLang="zh-CN" sz="2000" dirty="0" smtClean="0">
                <a:ea typeface="宋体" pitchFamily="2" charset="-122"/>
              </a:rPr>
              <a:t>;</a:t>
            </a:r>
          </a:p>
          <a:p>
            <a:pPr>
              <a:lnSpc>
                <a:spcPct val="80000"/>
              </a:lnSpc>
              <a:buFontTx/>
              <a:buNone/>
            </a:pPr>
            <a:r>
              <a:rPr lang="en-US" altLang="zh-CN" sz="2000" dirty="0" smtClean="0">
                <a:ea typeface="宋体" pitchFamily="2" charset="-122"/>
              </a:rPr>
              <a:t>}</a:t>
            </a:r>
          </a:p>
          <a:p>
            <a:pPr>
              <a:lnSpc>
                <a:spcPct val="80000"/>
              </a:lnSpc>
              <a:buFontTx/>
              <a:buNone/>
            </a:pPr>
            <a:endParaRPr lang="en-US" altLang="zh-CN" sz="2000" dirty="0" smtClean="0">
              <a:ea typeface="宋体" pitchFamily="2" charset="-122"/>
            </a:endParaRPr>
          </a:p>
          <a:p>
            <a:pPr>
              <a:lnSpc>
                <a:spcPct val="80000"/>
              </a:lnSpc>
              <a:buFontTx/>
              <a:buNone/>
            </a:pPr>
            <a:r>
              <a:rPr lang="zh-CN" altLang="en-US" sz="2000" dirty="0" smtClean="0">
                <a:ea typeface="宋体" pitchFamily="2" charset="-122"/>
              </a:rPr>
              <a:t>访问所有面</a:t>
            </a:r>
          </a:p>
          <a:p>
            <a:pPr>
              <a:lnSpc>
                <a:spcPct val="80000"/>
              </a:lnSpc>
              <a:buFontTx/>
              <a:buNone/>
            </a:pPr>
            <a:r>
              <a:rPr lang="en-US" altLang="zh-CN" sz="2000" dirty="0" smtClean="0">
                <a:ea typeface="宋体" pitchFamily="2" charset="-122"/>
              </a:rPr>
              <a:t>for(</a:t>
            </a:r>
            <a:r>
              <a:rPr lang="en-US" altLang="zh-CN" sz="2000" dirty="0" err="1" smtClean="0">
                <a:ea typeface="宋体" pitchFamily="2" charset="-122"/>
              </a:rPr>
              <a:t>Facet_iterator</a:t>
            </a:r>
            <a:r>
              <a:rPr lang="en-US" altLang="zh-CN" sz="2000" dirty="0" smtClean="0">
                <a:ea typeface="宋体" pitchFamily="2" charset="-122"/>
              </a:rPr>
              <a:t> </a:t>
            </a:r>
            <a:r>
              <a:rPr lang="en-US" altLang="zh-CN" sz="2000" dirty="0" err="1" smtClean="0">
                <a:ea typeface="宋体" pitchFamily="2" charset="-122"/>
              </a:rPr>
              <a:t>pFacet</a:t>
            </a:r>
            <a:r>
              <a:rPr lang="en-US" altLang="zh-CN" sz="2000" dirty="0" smtClean="0">
                <a:ea typeface="宋体" pitchFamily="2" charset="-122"/>
              </a:rPr>
              <a:t> = </a:t>
            </a:r>
            <a:r>
              <a:rPr lang="en-US" altLang="zh-CN" sz="2000" dirty="0" err="1" smtClean="0">
                <a:ea typeface="宋体" pitchFamily="2" charset="-122"/>
              </a:rPr>
              <a:t>P.facets_begin</a:t>
            </a:r>
            <a:r>
              <a:rPr lang="en-US" altLang="zh-CN" sz="2000" dirty="0" smtClean="0">
                <a:ea typeface="宋体" pitchFamily="2" charset="-122"/>
              </a:rPr>
              <a:t>(); </a:t>
            </a:r>
            <a:r>
              <a:rPr lang="en-US" altLang="zh-CN" sz="2000" dirty="0" err="1" smtClean="0">
                <a:ea typeface="宋体" pitchFamily="2" charset="-122"/>
              </a:rPr>
              <a:t>pFacet</a:t>
            </a:r>
            <a:r>
              <a:rPr lang="en-US" altLang="zh-CN" sz="2000" dirty="0" smtClean="0">
                <a:ea typeface="宋体" pitchFamily="2" charset="-122"/>
              </a:rPr>
              <a:t> != </a:t>
            </a:r>
            <a:r>
              <a:rPr lang="en-US" altLang="zh-CN" sz="2000" dirty="0" err="1" smtClean="0">
                <a:ea typeface="宋体" pitchFamily="2" charset="-122"/>
              </a:rPr>
              <a:t>P.facets_end</a:t>
            </a:r>
            <a:r>
              <a:rPr lang="en-US" altLang="zh-CN" sz="2000" dirty="0" smtClean="0">
                <a:ea typeface="宋体" pitchFamily="2" charset="-122"/>
              </a:rPr>
              <a:t>(); ++</a:t>
            </a:r>
            <a:r>
              <a:rPr lang="en-US" altLang="zh-CN" sz="2000" dirty="0" err="1" smtClean="0">
                <a:ea typeface="宋体" pitchFamily="2" charset="-122"/>
              </a:rPr>
              <a:t>pFacet</a:t>
            </a:r>
            <a:r>
              <a:rPr lang="en-US" altLang="zh-CN" sz="2000" dirty="0" smtClean="0">
                <a:ea typeface="宋体" pitchFamily="2" charset="-122"/>
              </a:rPr>
              <a:t>)</a:t>
            </a:r>
          </a:p>
          <a:p>
            <a:pPr>
              <a:lnSpc>
                <a:spcPct val="80000"/>
              </a:lnSpc>
              <a:buFontTx/>
              <a:buNone/>
            </a:pPr>
            <a:r>
              <a:rPr lang="en-US" altLang="zh-CN" sz="2000" dirty="0" smtClean="0">
                <a:ea typeface="宋体" pitchFamily="2" charset="-122"/>
              </a:rPr>
              <a:t>{</a:t>
            </a:r>
          </a:p>
          <a:p>
            <a:pPr>
              <a:lnSpc>
                <a:spcPct val="80000"/>
              </a:lnSpc>
              <a:buFontTx/>
              <a:buNone/>
            </a:pPr>
            <a:r>
              <a:rPr lang="en-US" altLang="zh-CN" sz="2000" dirty="0" smtClean="0">
                <a:ea typeface="宋体" pitchFamily="2" charset="-122"/>
              </a:rPr>
              <a:t>    </a:t>
            </a:r>
            <a:r>
              <a:rPr lang="en-US" altLang="zh-CN" sz="2000" dirty="0" err="1" smtClean="0">
                <a:ea typeface="宋体" pitchFamily="2" charset="-122"/>
              </a:rPr>
              <a:t>Facet_handle</a:t>
            </a:r>
            <a:r>
              <a:rPr lang="en-US" altLang="zh-CN" sz="2000" dirty="0" smtClean="0">
                <a:ea typeface="宋体" pitchFamily="2" charset="-122"/>
              </a:rPr>
              <a:t> </a:t>
            </a:r>
            <a:r>
              <a:rPr lang="en-US" altLang="zh-CN" sz="2000" dirty="0" err="1" smtClean="0">
                <a:ea typeface="宋体" pitchFamily="2" charset="-122"/>
              </a:rPr>
              <a:t>fh</a:t>
            </a:r>
            <a:r>
              <a:rPr lang="en-US" altLang="zh-CN" sz="2000" dirty="0" smtClean="0">
                <a:ea typeface="宋体" pitchFamily="2" charset="-122"/>
              </a:rPr>
              <a:t> = </a:t>
            </a:r>
            <a:r>
              <a:rPr lang="en-US" altLang="zh-CN" sz="2000" dirty="0" err="1" smtClean="0">
                <a:ea typeface="宋体" pitchFamily="2" charset="-122"/>
              </a:rPr>
              <a:t>pFacet</a:t>
            </a:r>
            <a:r>
              <a:rPr lang="en-US" altLang="zh-CN" sz="2000" dirty="0" smtClean="0">
                <a:ea typeface="宋体" pitchFamily="2" charset="-122"/>
              </a:rPr>
              <a:t>;</a:t>
            </a:r>
          </a:p>
          <a:p>
            <a:pPr>
              <a:lnSpc>
                <a:spcPct val="80000"/>
              </a:lnSpc>
              <a:buFontTx/>
              <a:buNone/>
            </a:pPr>
            <a:r>
              <a:rPr lang="en-US" altLang="zh-CN" sz="2000" dirty="0" smtClean="0">
                <a:ea typeface="宋体" pitchFamily="2" charset="-122"/>
              </a:rPr>
              <a:t>    </a:t>
            </a:r>
            <a:r>
              <a:rPr lang="en-US" altLang="zh-CN" sz="2000" dirty="0" err="1" smtClean="0">
                <a:ea typeface="宋体" pitchFamily="2" charset="-122"/>
              </a:rPr>
              <a:t>Halfedge_facet_circulator</a:t>
            </a:r>
            <a:r>
              <a:rPr lang="en-US" altLang="zh-CN" sz="2000" dirty="0" smtClean="0">
                <a:ea typeface="宋体" pitchFamily="2" charset="-122"/>
              </a:rPr>
              <a:t> j = </a:t>
            </a:r>
            <a:r>
              <a:rPr lang="en-US" altLang="zh-CN" sz="2000" dirty="0" err="1" smtClean="0">
                <a:ea typeface="宋体" pitchFamily="2" charset="-122"/>
              </a:rPr>
              <a:t>fh</a:t>
            </a:r>
            <a:r>
              <a:rPr lang="en-US" altLang="zh-CN" sz="2000" dirty="0" smtClean="0">
                <a:ea typeface="宋体" pitchFamily="2" charset="-122"/>
              </a:rPr>
              <a:t>-&gt;</a:t>
            </a:r>
            <a:r>
              <a:rPr lang="en-US" altLang="zh-CN" sz="2000" dirty="0" err="1" smtClean="0">
                <a:ea typeface="宋体" pitchFamily="2" charset="-122"/>
              </a:rPr>
              <a:t>facet_begin</a:t>
            </a:r>
            <a:r>
              <a:rPr lang="en-US" altLang="zh-CN" sz="2000" dirty="0" smtClean="0">
                <a:ea typeface="宋体" pitchFamily="2" charset="-122"/>
              </a:rPr>
              <a:t>();</a:t>
            </a:r>
          </a:p>
          <a:p>
            <a:pPr>
              <a:lnSpc>
                <a:spcPct val="80000"/>
              </a:lnSpc>
              <a:buFontTx/>
              <a:buNone/>
            </a:pPr>
            <a:r>
              <a:rPr lang="en-US" altLang="zh-CN" sz="2000" dirty="0" smtClean="0">
                <a:ea typeface="宋体" pitchFamily="2" charset="-122"/>
              </a:rPr>
              <a:t>    std::</a:t>
            </a:r>
            <a:r>
              <a:rPr lang="en-US" altLang="zh-CN" sz="2000" dirty="0" err="1" smtClean="0">
                <a:ea typeface="宋体" pitchFamily="2" charset="-122"/>
              </a:rPr>
              <a:t>cout</a:t>
            </a:r>
            <a:r>
              <a:rPr lang="en-US" altLang="zh-CN" sz="2000" dirty="0" smtClean="0">
                <a:ea typeface="宋体" pitchFamily="2" charset="-122"/>
              </a:rPr>
              <a:t> &lt;&lt; "Begin a surface" &lt;&lt; std::</a:t>
            </a:r>
            <a:r>
              <a:rPr lang="en-US" altLang="zh-CN" sz="2000" dirty="0" err="1" smtClean="0">
                <a:ea typeface="宋体" pitchFamily="2" charset="-122"/>
              </a:rPr>
              <a:t>endl</a:t>
            </a:r>
            <a:r>
              <a:rPr lang="en-US" altLang="zh-CN" sz="2000" dirty="0" smtClean="0">
                <a:ea typeface="宋体" pitchFamily="2" charset="-122"/>
              </a:rPr>
              <a:t>;	</a:t>
            </a:r>
          </a:p>
          <a:p>
            <a:pPr>
              <a:lnSpc>
                <a:spcPct val="80000"/>
              </a:lnSpc>
              <a:buFontTx/>
              <a:buNone/>
            </a:pPr>
            <a:r>
              <a:rPr lang="en-US" altLang="zh-CN" sz="2000" dirty="0" smtClean="0">
                <a:ea typeface="宋体" pitchFamily="2" charset="-122"/>
              </a:rPr>
              <a:t>    do {</a:t>
            </a:r>
          </a:p>
          <a:p>
            <a:pPr>
              <a:lnSpc>
                <a:spcPct val="80000"/>
              </a:lnSpc>
              <a:buFontTx/>
              <a:buNone/>
            </a:pPr>
            <a:r>
              <a:rPr lang="en-US" altLang="zh-CN" sz="2000" dirty="0" smtClean="0">
                <a:ea typeface="宋体" pitchFamily="2" charset="-122"/>
              </a:rPr>
              <a:t>            std::</a:t>
            </a:r>
            <a:r>
              <a:rPr lang="en-US" altLang="zh-CN" sz="2000" dirty="0" err="1" smtClean="0">
                <a:ea typeface="宋体" pitchFamily="2" charset="-122"/>
              </a:rPr>
              <a:t>cout</a:t>
            </a:r>
            <a:r>
              <a:rPr lang="en-US" altLang="zh-CN" sz="2000" dirty="0" smtClean="0">
                <a:ea typeface="宋体" pitchFamily="2" charset="-122"/>
              </a:rPr>
              <a:t> &lt;&lt; '(' &lt;&lt; j-&gt;vertex()-&gt;point() &lt;&lt; ");"; //</a:t>
            </a:r>
            <a:r>
              <a:rPr lang="zh-CN" altLang="en-US" sz="2000" dirty="0" smtClean="0">
                <a:ea typeface="宋体" pitchFamily="2" charset="-122"/>
              </a:rPr>
              <a:t>输出每一个点</a:t>
            </a:r>
          </a:p>
          <a:p>
            <a:pPr>
              <a:lnSpc>
                <a:spcPct val="80000"/>
              </a:lnSpc>
              <a:buFontTx/>
              <a:buNone/>
            </a:pPr>
            <a:r>
              <a:rPr lang="zh-CN" altLang="en-US" sz="2000" dirty="0" smtClean="0">
                <a:ea typeface="宋体" pitchFamily="2" charset="-122"/>
              </a:rPr>
              <a:t>        </a:t>
            </a:r>
            <a:r>
              <a:rPr lang="en-US" altLang="zh-CN" sz="2000" dirty="0" smtClean="0">
                <a:ea typeface="宋体" pitchFamily="2" charset="-122"/>
              </a:rPr>
              <a:t>} while ( ++j != </a:t>
            </a:r>
            <a:r>
              <a:rPr lang="en-US" altLang="zh-CN" sz="2000" dirty="0" err="1" smtClean="0">
                <a:ea typeface="宋体" pitchFamily="2" charset="-122"/>
              </a:rPr>
              <a:t>fh</a:t>
            </a:r>
            <a:r>
              <a:rPr lang="en-US" altLang="zh-CN" sz="2000" dirty="0" smtClean="0">
                <a:ea typeface="宋体" pitchFamily="2" charset="-122"/>
              </a:rPr>
              <a:t>-&gt;</a:t>
            </a:r>
            <a:r>
              <a:rPr lang="en-US" altLang="zh-CN" sz="2000" dirty="0" err="1" smtClean="0">
                <a:ea typeface="宋体" pitchFamily="2" charset="-122"/>
              </a:rPr>
              <a:t>facet_begin</a:t>
            </a:r>
            <a:r>
              <a:rPr lang="en-US" altLang="zh-CN" sz="2000" dirty="0" smtClean="0">
                <a:ea typeface="宋体" pitchFamily="2" charset="-122"/>
              </a:rPr>
              <a:t>());</a:t>
            </a:r>
          </a:p>
          <a:p>
            <a:pPr>
              <a:lnSpc>
                <a:spcPct val="80000"/>
              </a:lnSpc>
              <a:buFontTx/>
              <a:buNone/>
            </a:pPr>
            <a:r>
              <a:rPr lang="en-US" altLang="zh-CN" sz="2000" dirty="0" smtClean="0">
                <a:ea typeface="宋体" pitchFamily="2" charset="-122"/>
              </a:rPr>
              <a:t>    std::</a:t>
            </a:r>
            <a:r>
              <a:rPr lang="en-US" altLang="zh-CN" sz="2000" dirty="0" err="1" smtClean="0">
                <a:ea typeface="宋体" pitchFamily="2" charset="-122"/>
              </a:rPr>
              <a:t>cout</a:t>
            </a:r>
            <a:r>
              <a:rPr lang="en-US" altLang="zh-CN" sz="2000" dirty="0" smtClean="0">
                <a:ea typeface="宋体" pitchFamily="2" charset="-122"/>
              </a:rPr>
              <a:t> &lt;&lt; std::</a:t>
            </a:r>
            <a:r>
              <a:rPr lang="en-US" altLang="zh-CN" sz="2000" dirty="0" err="1" smtClean="0">
                <a:ea typeface="宋体" pitchFamily="2" charset="-122"/>
              </a:rPr>
              <a:t>endl</a:t>
            </a:r>
            <a:r>
              <a:rPr lang="en-US" altLang="zh-CN" sz="2000" dirty="0" smtClean="0">
                <a:ea typeface="宋体" pitchFamily="2" charset="-122"/>
              </a:rPr>
              <a:t> &lt;&lt; "End a surface" &lt;&lt; std::</a:t>
            </a:r>
            <a:r>
              <a:rPr lang="en-US" altLang="zh-CN" sz="2000" dirty="0" err="1" smtClean="0">
                <a:ea typeface="宋体" pitchFamily="2" charset="-122"/>
              </a:rPr>
              <a:t>endl</a:t>
            </a:r>
            <a:r>
              <a:rPr lang="en-US" altLang="zh-CN" sz="2000" dirty="0" smtClean="0">
                <a:ea typeface="宋体" pitchFamily="2" charset="-122"/>
              </a:rPr>
              <a:t>;</a:t>
            </a:r>
          </a:p>
          <a:p>
            <a:pPr>
              <a:lnSpc>
                <a:spcPct val="80000"/>
              </a:lnSpc>
              <a:buFontTx/>
              <a:buNone/>
            </a:pPr>
            <a:r>
              <a:rPr lang="en-US" altLang="zh-CN" sz="2000" dirty="0" smtClean="0">
                <a:ea typeface="宋体" pitchFamily="2" charset="-122"/>
              </a:rPr>
              <a:t>}</a:t>
            </a:r>
            <a:endParaRPr lang="zh-CN" altLang="en-US" sz="2000" dirty="0" smtClean="0">
              <a:ea typeface="宋体" pitchFamily="2" charset="-122"/>
            </a:endParaRPr>
          </a:p>
        </p:txBody>
      </p:sp>
    </p:spTree>
    <p:extLst>
      <p:ext uri="{BB962C8B-B14F-4D97-AF65-F5344CB8AC3E}">
        <p14:creationId xmlns:p14="http://schemas.microsoft.com/office/powerpoint/2010/main" val="163317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zh-CN" smtClean="0">
                <a:ea typeface="宋体" pitchFamily="2" charset="-122"/>
              </a:rPr>
              <a:t>Face-based mesh presentation</a:t>
            </a:r>
          </a:p>
        </p:txBody>
      </p:sp>
      <p:sp>
        <p:nvSpPr>
          <p:cNvPr id="15363" name="Rectangle 3"/>
          <p:cNvSpPr>
            <a:spLocks noGrp="1" noChangeArrowheads="1"/>
          </p:cNvSpPr>
          <p:nvPr>
            <p:ph type="body" idx="1"/>
          </p:nvPr>
        </p:nvSpPr>
        <p:spPr/>
        <p:txBody>
          <a:bodyPr>
            <a:normAutofit lnSpcReduction="10000"/>
          </a:bodyPr>
          <a:lstStyle/>
          <a:p>
            <a:pPr>
              <a:buFontTx/>
              <a:buNone/>
            </a:pPr>
            <a:r>
              <a:rPr lang="en-US" altLang="zh-CN" smtClean="0">
                <a:ea typeface="宋体" pitchFamily="2" charset="-122"/>
              </a:rPr>
              <a:t>struct Face{</a:t>
            </a:r>
          </a:p>
          <a:p>
            <a:pPr>
              <a:buFontTx/>
              <a:buNone/>
            </a:pPr>
            <a:r>
              <a:rPr lang="en-US" altLang="zh-CN" smtClean="0">
                <a:ea typeface="宋体" pitchFamily="2" charset="-122"/>
              </a:rPr>
              <a:t>	Face* face[3]; //pointers to neighbors</a:t>
            </a:r>
          </a:p>
          <a:p>
            <a:pPr>
              <a:buFontTx/>
              <a:buNone/>
            </a:pPr>
            <a:r>
              <a:rPr lang="en-US" altLang="zh-CN" smtClean="0">
                <a:ea typeface="宋体" pitchFamily="2" charset="-122"/>
              </a:rPr>
              <a:t>	Vertex* vertex[3];</a:t>
            </a:r>
          </a:p>
          <a:p>
            <a:pPr>
              <a:buFontTx/>
              <a:buNone/>
            </a:pPr>
            <a:r>
              <a:rPr lang="en-US" altLang="zh-CN" smtClean="0">
                <a:ea typeface="宋体" pitchFamily="2" charset="-122"/>
              </a:rPr>
              <a:t>}</a:t>
            </a:r>
          </a:p>
          <a:p>
            <a:pPr>
              <a:buFontTx/>
              <a:buNone/>
            </a:pPr>
            <a:r>
              <a:rPr lang="en-US" altLang="zh-CN" smtClean="0">
                <a:ea typeface="宋体" pitchFamily="2" charset="-122"/>
              </a:rPr>
              <a:t>struct Vertex{</a:t>
            </a:r>
          </a:p>
          <a:p>
            <a:pPr>
              <a:buFontTx/>
              <a:buNone/>
            </a:pPr>
            <a:r>
              <a:rPr lang="en-US" altLang="zh-CN" smtClean="0">
                <a:ea typeface="宋体" pitchFamily="2" charset="-122"/>
              </a:rPr>
              <a:t>	Face* face; //pointer to a triangle </a:t>
            </a:r>
          </a:p>
          <a:p>
            <a:pPr>
              <a:buFontTx/>
              <a:buNone/>
            </a:pPr>
            <a:r>
              <a:rPr lang="en-US" altLang="zh-CN" smtClean="0">
                <a:ea typeface="宋体" pitchFamily="2" charset="-122"/>
              </a:rPr>
              <a:t>			    //adjacent to the vertex</a:t>
            </a:r>
          </a:p>
          <a:p>
            <a:pPr>
              <a:buFontTx/>
              <a:buNone/>
            </a:pPr>
            <a:r>
              <a:rPr lang="en-US" altLang="zh-CN" smtClean="0">
                <a:ea typeface="宋体" pitchFamily="2" charset="-122"/>
              </a:rPr>
              <a:t>}</a:t>
            </a:r>
          </a:p>
        </p:txBody>
      </p:sp>
      <p:pic>
        <p:nvPicPr>
          <p:cNvPr id="15364" name="Picture 4"/>
          <p:cNvPicPr>
            <a:picLocks noChangeAspect="1" noChangeArrowheads="1"/>
          </p:cNvPicPr>
          <p:nvPr/>
        </p:nvPicPr>
        <p:blipFill>
          <a:blip r:embed="rId2"/>
          <a:srcRect/>
          <a:stretch>
            <a:fillRect/>
          </a:stretch>
        </p:blipFill>
        <p:spPr bwMode="auto">
          <a:xfrm>
            <a:off x="6324600" y="1847850"/>
            <a:ext cx="2362200" cy="2149475"/>
          </a:xfrm>
          <a:prstGeom prst="rect">
            <a:avLst/>
          </a:prstGeom>
          <a:noFill/>
          <a:ln w="9525">
            <a:noFill/>
            <a:miter lim="800000"/>
            <a:headEnd/>
            <a:tailEnd/>
          </a:ln>
        </p:spPr>
      </p:pic>
    </p:spTree>
    <p:extLst>
      <p:ext uri="{BB962C8B-B14F-4D97-AF65-F5344CB8AC3E}">
        <p14:creationId xmlns:p14="http://schemas.microsoft.com/office/powerpoint/2010/main" val="2684109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511156"/>
          </a:xfrm>
        </p:spPr>
        <p:txBody>
          <a:bodyPr>
            <a:normAutofit fontScale="90000"/>
          </a:bodyPr>
          <a:lstStyle/>
          <a:p>
            <a:r>
              <a:rPr lang="en-US" altLang="zh-CN" sz="3200" dirty="0" smtClean="0">
                <a:ea typeface="宋体" pitchFamily="2" charset="-122"/>
              </a:rPr>
              <a:t>Examples -- Navigate 1-ring of a Vertex</a:t>
            </a:r>
            <a:endParaRPr lang="zh-CN" altLang="en-US" sz="3200" dirty="0" smtClean="0">
              <a:ea typeface="宋体" pitchFamily="2" charset="-122"/>
            </a:endParaRPr>
          </a:p>
        </p:txBody>
      </p:sp>
      <p:sp>
        <p:nvSpPr>
          <p:cNvPr id="40963" name="Rectangle 3"/>
          <p:cNvSpPr>
            <a:spLocks noGrp="1" noChangeArrowheads="1"/>
          </p:cNvSpPr>
          <p:nvPr>
            <p:ph type="body" idx="1"/>
          </p:nvPr>
        </p:nvSpPr>
        <p:spPr>
          <a:xfrm>
            <a:off x="142844" y="1214422"/>
            <a:ext cx="8543956" cy="4911741"/>
          </a:xfrm>
        </p:spPr>
        <p:txBody>
          <a:bodyPr/>
          <a:lstStyle/>
          <a:p>
            <a:pPr>
              <a:lnSpc>
                <a:spcPct val="90000"/>
              </a:lnSpc>
              <a:buFontTx/>
              <a:buNone/>
            </a:pPr>
            <a:r>
              <a:rPr lang="en-US" altLang="zh-CN" sz="2000" dirty="0" smtClean="0">
                <a:ea typeface="宋体" pitchFamily="2" charset="-122"/>
              </a:rPr>
              <a:t>// </a:t>
            </a:r>
            <a:r>
              <a:rPr lang="en-US" altLang="zh-CN" sz="2000" dirty="0" err="1" smtClean="0">
                <a:ea typeface="宋体" pitchFamily="2" charset="-122"/>
              </a:rPr>
              <a:t>Vertex_iterator</a:t>
            </a:r>
            <a:r>
              <a:rPr lang="zh-CN" altLang="en-US" sz="2000" dirty="0" smtClean="0">
                <a:ea typeface="宋体" pitchFamily="2" charset="-122"/>
              </a:rPr>
              <a:t>可以付值给</a:t>
            </a:r>
            <a:r>
              <a:rPr lang="en-US" altLang="zh-CN" sz="2000" dirty="0" err="1" smtClean="0">
                <a:ea typeface="宋体" pitchFamily="2" charset="-122"/>
              </a:rPr>
              <a:t>Vertex_handle</a:t>
            </a:r>
            <a:r>
              <a:rPr lang="en-US" altLang="zh-CN" sz="2000" dirty="0" smtClean="0">
                <a:ea typeface="宋体" pitchFamily="2" charset="-122"/>
              </a:rPr>
              <a:t> </a:t>
            </a:r>
          </a:p>
          <a:p>
            <a:pPr>
              <a:lnSpc>
                <a:spcPct val="90000"/>
              </a:lnSpc>
              <a:buFontTx/>
              <a:buNone/>
            </a:pPr>
            <a:r>
              <a:rPr lang="en-US" altLang="zh-CN" sz="2000" dirty="0" err="1" smtClean="0">
                <a:ea typeface="宋体" pitchFamily="2" charset="-122"/>
              </a:rPr>
              <a:t>Vertex_handle</a:t>
            </a:r>
            <a:r>
              <a:rPr lang="en-US" altLang="zh-CN" sz="2000" dirty="0" smtClean="0">
                <a:ea typeface="宋体" pitchFamily="2" charset="-122"/>
              </a:rPr>
              <a:t> </a:t>
            </a:r>
            <a:r>
              <a:rPr lang="en-US" altLang="zh-CN" sz="2000" dirty="0" err="1" smtClean="0">
                <a:ea typeface="宋体" pitchFamily="2" charset="-122"/>
              </a:rPr>
              <a:t>pVertex</a:t>
            </a:r>
            <a:r>
              <a:rPr lang="zh-CN" altLang="en-US" sz="2000" dirty="0" smtClean="0">
                <a:ea typeface="宋体" pitchFamily="2" charset="-122"/>
              </a:rPr>
              <a:t>；</a:t>
            </a:r>
            <a:endParaRPr lang="en-US" altLang="zh-CN" sz="2000" dirty="0" smtClean="0">
              <a:ea typeface="宋体" pitchFamily="2" charset="-122"/>
            </a:endParaRPr>
          </a:p>
          <a:p>
            <a:pPr>
              <a:lnSpc>
                <a:spcPct val="90000"/>
              </a:lnSpc>
              <a:buFontTx/>
              <a:buNone/>
            </a:pPr>
            <a:r>
              <a:rPr lang="en-US" altLang="zh-CN" sz="2000" dirty="0" err="1" smtClean="0">
                <a:ea typeface="宋体" pitchFamily="2" charset="-122"/>
              </a:rPr>
              <a:t>Halfedge_vertex_circulator</a:t>
            </a:r>
            <a:r>
              <a:rPr lang="en-US" altLang="zh-CN" sz="2000" dirty="0" smtClean="0">
                <a:ea typeface="宋体" pitchFamily="2" charset="-122"/>
              </a:rPr>
              <a:t>  </a:t>
            </a:r>
            <a:r>
              <a:rPr lang="en-US" altLang="zh-CN" sz="2000" dirty="0" err="1" smtClean="0">
                <a:ea typeface="宋体" pitchFamily="2" charset="-122"/>
              </a:rPr>
              <a:t>pHalfEdge</a:t>
            </a:r>
            <a:r>
              <a:rPr lang="en-US" altLang="zh-CN" sz="2000" dirty="0" smtClean="0">
                <a:ea typeface="宋体" pitchFamily="2" charset="-122"/>
              </a:rPr>
              <a:t>  =  </a:t>
            </a:r>
            <a:r>
              <a:rPr lang="en-US" altLang="zh-CN" sz="2000" dirty="0" err="1" smtClean="0">
                <a:ea typeface="宋体" pitchFamily="2" charset="-122"/>
              </a:rPr>
              <a:t>pVertex</a:t>
            </a:r>
            <a:r>
              <a:rPr lang="en-US" altLang="zh-CN" sz="2000" dirty="0" smtClean="0">
                <a:ea typeface="宋体" pitchFamily="2" charset="-122"/>
              </a:rPr>
              <a:t>-&gt;</a:t>
            </a:r>
            <a:r>
              <a:rPr lang="en-US" altLang="zh-CN" sz="2000" dirty="0" err="1" smtClean="0">
                <a:ea typeface="宋体" pitchFamily="2" charset="-122"/>
              </a:rPr>
              <a:t>vertex_begin</a:t>
            </a:r>
            <a:r>
              <a:rPr lang="en-US" altLang="zh-CN" sz="2000" dirty="0" smtClean="0">
                <a:ea typeface="宋体" pitchFamily="2" charset="-122"/>
              </a:rPr>
              <a:t>();</a:t>
            </a:r>
          </a:p>
          <a:p>
            <a:pPr>
              <a:lnSpc>
                <a:spcPct val="90000"/>
              </a:lnSpc>
              <a:buFontTx/>
              <a:buNone/>
            </a:pPr>
            <a:r>
              <a:rPr lang="en-US" altLang="zh-CN" sz="2000" dirty="0" err="1" smtClean="0">
                <a:ea typeface="宋体" pitchFamily="2" charset="-122"/>
              </a:rPr>
              <a:t>Halfedge_vertex_circulator</a:t>
            </a:r>
            <a:r>
              <a:rPr lang="en-US" altLang="zh-CN" sz="2000" dirty="0" smtClean="0">
                <a:ea typeface="宋体" pitchFamily="2" charset="-122"/>
              </a:rPr>
              <a:t>        end  =  </a:t>
            </a:r>
            <a:r>
              <a:rPr lang="en-US" altLang="zh-CN" sz="2000" dirty="0" err="1" smtClean="0">
                <a:ea typeface="宋体" pitchFamily="2" charset="-122"/>
              </a:rPr>
              <a:t>pHalfEdge</a:t>
            </a:r>
            <a:r>
              <a:rPr lang="en-US" altLang="zh-CN" sz="2000" dirty="0" smtClean="0">
                <a:ea typeface="宋体" pitchFamily="2" charset="-122"/>
              </a:rPr>
              <a:t>;</a:t>
            </a:r>
          </a:p>
          <a:p>
            <a:pPr>
              <a:lnSpc>
                <a:spcPct val="90000"/>
              </a:lnSpc>
              <a:buFontTx/>
              <a:buNone/>
            </a:pPr>
            <a:endParaRPr lang="en-US" altLang="zh-CN" sz="2000" dirty="0" smtClean="0">
              <a:ea typeface="宋体" pitchFamily="2" charset="-122"/>
            </a:endParaRPr>
          </a:p>
          <a:p>
            <a:pPr>
              <a:lnSpc>
                <a:spcPct val="90000"/>
              </a:lnSpc>
              <a:buFontTx/>
              <a:buNone/>
            </a:pPr>
            <a:r>
              <a:rPr lang="en-US" altLang="zh-CN" sz="2000" dirty="0" err="1" smtClean="0">
                <a:ea typeface="宋体" pitchFamily="2" charset="-122"/>
              </a:rPr>
              <a:t>CGAL_For_all</a:t>
            </a:r>
            <a:r>
              <a:rPr lang="en-US" altLang="zh-CN" sz="2000" dirty="0" smtClean="0">
                <a:ea typeface="宋体" pitchFamily="2" charset="-122"/>
              </a:rPr>
              <a:t>(</a:t>
            </a:r>
            <a:r>
              <a:rPr lang="en-US" altLang="zh-CN" sz="2000" dirty="0" err="1" smtClean="0">
                <a:ea typeface="宋体" pitchFamily="2" charset="-122"/>
              </a:rPr>
              <a:t>pHalfEdge,end</a:t>
            </a:r>
            <a:r>
              <a:rPr lang="en-US" altLang="zh-CN" sz="2000" dirty="0" smtClean="0">
                <a:ea typeface="宋体" pitchFamily="2" charset="-122"/>
              </a:rPr>
              <a:t>)</a:t>
            </a:r>
          </a:p>
          <a:p>
            <a:pPr>
              <a:lnSpc>
                <a:spcPct val="90000"/>
              </a:lnSpc>
              <a:buFontTx/>
              <a:buNone/>
            </a:pPr>
            <a:r>
              <a:rPr lang="en-US" altLang="zh-CN" sz="2000" dirty="0" smtClean="0">
                <a:ea typeface="宋体" pitchFamily="2" charset="-122"/>
              </a:rPr>
              <a:t>{</a:t>
            </a:r>
          </a:p>
          <a:p>
            <a:pPr>
              <a:lnSpc>
                <a:spcPct val="90000"/>
              </a:lnSpc>
              <a:buFontTx/>
              <a:buNone/>
            </a:pPr>
            <a:r>
              <a:rPr lang="en-US" altLang="zh-CN" sz="2000" dirty="0" smtClean="0">
                <a:ea typeface="宋体" pitchFamily="2" charset="-122"/>
              </a:rPr>
              <a:t>   //</a:t>
            </a:r>
            <a:r>
              <a:rPr lang="zh-CN" altLang="en-US" sz="2000" dirty="0" smtClean="0">
                <a:ea typeface="宋体" pitchFamily="2" charset="-122"/>
              </a:rPr>
              <a:t>取每个半边对应的边的两个顶点</a:t>
            </a:r>
          </a:p>
          <a:p>
            <a:pPr>
              <a:lnSpc>
                <a:spcPct val="90000"/>
              </a:lnSpc>
              <a:buFontTx/>
              <a:buNone/>
            </a:pPr>
            <a:r>
              <a:rPr lang="zh-CN" altLang="en-US" sz="2000" dirty="0" smtClean="0">
                <a:ea typeface="宋体" pitchFamily="2" charset="-122"/>
              </a:rPr>
              <a:t>   </a:t>
            </a:r>
            <a:r>
              <a:rPr lang="en-US" altLang="zh-CN" sz="2000" dirty="0" smtClean="0">
                <a:ea typeface="宋体" pitchFamily="2" charset="-122"/>
              </a:rPr>
              <a:t>Point_3 p1 = </a:t>
            </a:r>
            <a:r>
              <a:rPr lang="en-US" altLang="zh-CN" sz="2000" dirty="0" err="1" smtClean="0">
                <a:ea typeface="宋体" pitchFamily="2" charset="-122"/>
              </a:rPr>
              <a:t>pHalfEdge</a:t>
            </a:r>
            <a:r>
              <a:rPr lang="en-US" altLang="zh-CN" sz="2000" dirty="0" smtClean="0">
                <a:ea typeface="宋体" pitchFamily="2" charset="-122"/>
              </a:rPr>
              <a:t>-&gt;vertex()-&gt;point();</a:t>
            </a:r>
          </a:p>
          <a:p>
            <a:pPr>
              <a:lnSpc>
                <a:spcPct val="90000"/>
              </a:lnSpc>
              <a:buFontTx/>
              <a:buNone/>
            </a:pPr>
            <a:r>
              <a:rPr lang="en-US" altLang="zh-CN" sz="2000" dirty="0" smtClean="0">
                <a:ea typeface="宋体" pitchFamily="2" charset="-122"/>
              </a:rPr>
              <a:t>   //</a:t>
            </a:r>
            <a:r>
              <a:rPr lang="zh-CN" altLang="en-US" sz="2000" dirty="0" smtClean="0">
                <a:ea typeface="宋体" pitchFamily="2" charset="-122"/>
              </a:rPr>
              <a:t>这里用到了</a:t>
            </a:r>
            <a:r>
              <a:rPr lang="zh-CN" altLang="en-US" sz="2000" b="1" dirty="0" smtClean="0">
                <a:ea typeface="宋体" pitchFamily="2" charset="-122"/>
              </a:rPr>
              <a:t>取反边</a:t>
            </a:r>
            <a:r>
              <a:rPr lang="zh-CN" altLang="en-US" sz="2000" dirty="0" smtClean="0">
                <a:ea typeface="宋体" pitchFamily="2" charset="-122"/>
              </a:rPr>
              <a:t>的操作。</a:t>
            </a:r>
            <a:endParaRPr lang="en-US" altLang="zh-CN" sz="2000" dirty="0" smtClean="0">
              <a:ea typeface="宋体" pitchFamily="2" charset="-122"/>
            </a:endParaRPr>
          </a:p>
          <a:p>
            <a:pPr>
              <a:lnSpc>
                <a:spcPct val="90000"/>
              </a:lnSpc>
              <a:buFontTx/>
              <a:buNone/>
            </a:pPr>
            <a:r>
              <a:rPr lang="en-US" altLang="zh-CN" sz="2000" dirty="0" smtClean="0">
                <a:ea typeface="宋体" pitchFamily="2" charset="-122"/>
              </a:rPr>
              <a:t>   Poing_3 p2 = </a:t>
            </a:r>
            <a:r>
              <a:rPr lang="en-US" altLang="zh-CN" sz="2000" dirty="0" err="1" smtClean="0">
                <a:ea typeface="宋体" pitchFamily="2" charset="-122"/>
              </a:rPr>
              <a:t>pHalfEdge</a:t>
            </a:r>
            <a:r>
              <a:rPr lang="en-US" altLang="zh-CN" sz="2000" dirty="0" smtClean="0">
                <a:ea typeface="宋体" pitchFamily="2" charset="-122"/>
              </a:rPr>
              <a:t>-&gt;opposite()-&gt;vertex()-&gt;point();</a:t>
            </a:r>
          </a:p>
          <a:p>
            <a:pPr>
              <a:lnSpc>
                <a:spcPct val="90000"/>
              </a:lnSpc>
              <a:buFontTx/>
              <a:buNone/>
            </a:pPr>
            <a:r>
              <a:rPr lang="en-US" altLang="zh-CN" sz="2000" dirty="0" smtClean="0">
                <a:ea typeface="宋体" pitchFamily="2" charset="-122"/>
              </a:rPr>
              <a:t>   </a:t>
            </a:r>
            <a:r>
              <a:rPr lang="en-US" altLang="zh-CN" sz="2000" dirty="0" err="1" smtClean="0">
                <a:ea typeface="宋体" pitchFamily="2" charset="-122"/>
              </a:rPr>
              <a:t>Facet_handle</a:t>
            </a:r>
            <a:r>
              <a:rPr lang="en-US" altLang="zh-CN" sz="2000" dirty="0" smtClean="0">
                <a:ea typeface="宋体" pitchFamily="2" charset="-122"/>
              </a:rPr>
              <a:t> </a:t>
            </a:r>
            <a:r>
              <a:rPr lang="en-US" altLang="zh-CN" sz="2000" dirty="0" err="1" smtClean="0">
                <a:ea typeface="宋体" pitchFamily="2" charset="-122"/>
              </a:rPr>
              <a:t>f_h</a:t>
            </a:r>
            <a:r>
              <a:rPr lang="en-US" altLang="zh-CN" sz="2000" dirty="0" smtClean="0">
                <a:ea typeface="宋体" pitchFamily="2" charset="-122"/>
              </a:rPr>
              <a:t> = </a:t>
            </a:r>
            <a:r>
              <a:rPr lang="en-US" altLang="zh-CN" sz="2000" dirty="0" err="1" smtClean="0">
                <a:ea typeface="宋体" pitchFamily="2" charset="-122"/>
              </a:rPr>
              <a:t>pHalfEdge</a:t>
            </a:r>
            <a:r>
              <a:rPr lang="en-US" altLang="zh-CN" sz="2000" dirty="0" smtClean="0">
                <a:ea typeface="宋体" pitchFamily="2" charset="-122"/>
              </a:rPr>
              <a:t>-&gt;facet() </a:t>
            </a:r>
            <a:endParaRPr lang="zh-CN" altLang="en-US" sz="2000" dirty="0" smtClean="0">
              <a:ea typeface="宋体" pitchFamily="2" charset="-122"/>
            </a:endParaRPr>
          </a:p>
          <a:p>
            <a:pPr>
              <a:lnSpc>
                <a:spcPct val="90000"/>
              </a:lnSpc>
              <a:buFontTx/>
              <a:buNone/>
            </a:pPr>
            <a:r>
              <a:rPr lang="en-US" altLang="zh-CN" sz="2000" dirty="0" smtClean="0">
                <a:ea typeface="宋体" pitchFamily="2" charset="-122"/>
              </a:rPr>
              <a:t>}</a:t>
            </a:r>
          </a:p>
          <a:p>
            <a:pPr>
              <a:lnSpc>
                <a:spcPct val="90000"/>
              </a:lnSpc>
              <a:buFontTx/>
              <a:buNone/>
            </a:pPr>
            <a:r>
              <a:rPr lang="en-US" altLang="zh-CN" sz="2000" dirty="0" smtClean="0">
                <a:ea typeface="宋体" pitchFamily="2" charset="-122"/>
              </a:rPr>
              <a:t>How to navigate 1-ring vertices of a vertex?</a:t>
            </a:r>
          </a:p>
        </p:txBody>
      </p:sp>
      <p:pic>
        <p:nvPicPr>
          <p:cNvPr id="40964" name="Picture 4"/>
          <p:cNvPicPr>
            <a:picLocks noChangeAspect="1" noChangeArrowheads="1"/>
          </p:cNvPicPr>
          <p:nvPr/>
        </p:nvPicPr>
        <p:blipFill>
          <a:blip r:embed="rId2"/>
          <a:srcRect/>
          <a:stretch>
            <a:fillRect/>
          </a:stretch>
        </p:blipFill>
        <p:spPr bwMode="auto">
          <a:xfrm>
            <a:off x="6440518" y="2260608"/>
            <a:ext cx="2560638" cy="2382838"/>
          </a:xfrm>
          <a:prstGeom prst="rect">
            <a:avLst/>
          </a:prstGeom>
          <a:noFill/>
          <a:ln w="9525">
            <a:noFill/>
            <a:miter lim="800000"/>
            <a:headEnd/>
            <a:tailEnd/>
          </a:ln>
        </p:spPr>
      </p:pic>
    </p:spTree>
    <p:extLst>
      <p:ext uri="{BB962C8B-B14F-4D97-AF65-F5344CB8AC3E}">
        <p14:creationId xmlns:p14="http://schemas.microsoft.com/office/powerpoint/2010/main" val="3493806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1414"/>
            <a:ext cx="8229600" cy="368280"/>
          </a:xfrm>
        </p:spPr>
        <p:txBody>
          <a:bodyPr>
            <a:normAutofit fontScale="90000"/>
          </a:bodyPr>
          <a:lstStyle/>
          <a:p>
            <a:r>
              <a:rPr lang="en-US" altLang="zh-CN" sz="3000" dirty="0" smtClean="0">
                <a:ea typeface="宋体" pitchFamily="2" charset="-122"/>
              </a:rPr>
              <a:t>Examples -- Navigate 0,1,2-ring of a Facet</a:t>
            </a:r>
            <a:endParaRPr lang="zh-CN" altLang="en-US" sz="3000" dirty="0" smtClean="0">
              <a:ea typeface="宋体" pitchFamily="2" charset="-122"/>
            </a:endParaRPr>
          </a:p>
        </p:txBody>
      </p:sp>
      <p:sp>
        <p:nvSpPr>
          <p:cNvPr id="41987" name="Rectangle 3"/>
          <p:cNvSpPr>
            <a:spLocks noGrp="1" noChangeArrowheads="1"/>
          </p:cNvSpPr>
          <p:nvPr>
            <p:ph type="body" idx="1"/>
          </p:nvPr>
        </p:nvSpPr>
        <p:spPr>
          <a:xfrm>
            <a:off x="457200" y="642918"/>
            <a:ext cx="8229600" cy="5483245"/>
          </a:xfrm>
        </p:spPr>
        <p:txBody>
          <a:bodyPr/>
          <a:lstStyle/>
          <a:p>
            <a:pPr>
              <a:lnSpc>
                <a:spcPct val="80000"/>
              </a:lnSpc>
              <a:buFontTx/>
              <a:buNone/>
            </a:pPr>
            <a:r>
              <a:rPr lang="en-US" altLang="zh-CN" sz="1800" dirty="0" err="1" smtClean="0">
                <a:ea typeface="宋体" pitchFamily="2" charset="-122"/>
              </a:rPr>
              <a:t>Halfedge_facet_circulator</a:t>
            </a:r>
            <a:r>
              <a:rPr lang="en-US" altLang="zh-CN" sz="1800" dirty="0" smtClean="0">
                <a:ea typeface="宋体" pitchFamily="2" charset="-122"/>
              </a:rPr>
              <a:t> j = </a:t>
            </a:r>
            <a:r>
              <a:rPr lang="en-US" altLang="zh-CN" sz="1800" dirty="0" err="1" smtClean="0">
                <a:ea typeface="宋体" pitchFamily="2" charset="-122"/>
              </a:rPr>
              <a:t>fh</a:t>
            </a:r>
            <a:r>
              <a:rPr lang="en-US" altLang="zh-CN" sz="1800" dirty="0" smtClean="0">
                <a:ea typeface="宋体" pitchFamily="2" charset="-122"/>
              </a:rPr>
              <a:t> -&gt;</a:t>
            </a:r>
            <a:r>
              <a:rPr lang="en-US" altLang="zh-CN" sz="1800" dirty="0" err="1" smtClean="0">
                <a:ea typeface="宋体" pitchFamily="2" charset="-122"/>
              </a:rPr>
              <a:t>facet_begin</a:t>
            </a:r>
            <a:r>
              <a:rPr lang="en-US" altLang="zh-CN" sz="1800" dirty="0" smtClean="0">
                <a:ea typeface="宋体" pitchFamily="2" charset="-122"/>
              </a:rPr>
              <a:t>();</a:t>
            </a:r>
          </a:p>
          <a:p>
            <a:pPr>
              <a:lnSpc>
                <a:spcPct val="80000"/>
              </a:lnSpc>
              <a:buFontTx/>
              <a:buNone/>
            </a:pPr>
            <a:r>
              <a:rPr lang="en-US" altLang="zh-CN" sz="1800" dirty="0" smtClean="0">
                <a:ea typeface="宋体" pitchFamily="2" charset="-122"/>
              </a:rPr>
              <a:t>std::vector&lt;</a:t>
            </a:r>
            <a:r>
              <a:rPr lang="en-US" altLang="zh-CN" sz="1800" dirty="0" err="1" smtClean="0">
                <a:ea typeface="宋体" pitchFamily="2" charset="-122"/>
              </a:rPr>
              <a:t>Face_handle</a:t>
            </a:r>
            <a:r>
              <a:rPr lang="en-US" altLang="zh-CN" sz="1800" dirty="0" smtClean="0">
                <a:ea typeface="宋体" pitchFamily="2" charset="-122"/>
              </a:rPr>
              <a:t>&gt; </a:t>
            </a:r>
            <a:r>
              <a:rPr lang="en-US" altLang="zh-CN" sz="1800" dirty="0" err="1" smtClean="0">
                <a:ea typeface="宋体" pitchFamily="2" charset="-122"/>
              </a:rPr>
              <a:t>hh_set</a:t>
            </a:r>
            <a:r>
              <a:rPr lang="en-US" altLang="zh-CN" sz="1800" dirty="0" smtClean="0">
                <a:ea typeface="宋体" pitchFamily="2" charset="-122"/>
              </a:rPr>
              <a:t>;</a:t>
            </a:r>
          </a:p>
          <a:p>
            <a:pPr>
              <a:lnSpc>
                <a:spcPct val="80000"/>
              </a:lnSpc>
              <a:buFontTx/>
              <a:buNone/>
            </a:pPr>
            <a:r>
              <a:rPr lang="en-US" altLang="zh-CN" sz="1800" dirty="0" smtClean="0">
                <a:ea typeface="宋体" pitchFamily="2" charset="-122"/>
              </a:rPr>
              <a:t>do {//</a:t>
            </a:r>
            <a:r>
              <a:rPr lang="zh-CN" altLang="en-US" sz="1800" dirty="0" smtClean="0">
                <a:ea typeface="宋体" pitchFamily="2" charset="-122"/>
              </a:rPr>
              <a:t>访问</a:t>
            </a:r>
            <a:r>
              <a:rPr lang="en-US" altLang="zh-CN" sz="1800" dirty="0" err="1" smtClean="0">
                <a:ea typeface="宋体" pitchFamily="2" charset="-122"/>
              </a:rPr>
              <a:t>fh</a:t>
            </a:r>
            <a:r>
              <a:rPr lang="zh-CN" altLang="en-US" sz="1800" dirty="0" smtClean="0">
                <a:ea typeface="宋体" pitchFamily="2" charset="-122"/>
              </a:rPr>
              <a:t>的个顶点</a:t>
            </a:r>
          </a:p>
          <a:p>
            <a:pPr>
              <a:lnSpc>
                <a:spcPct val="80000"/>
              </a:lnSpc>
              <a:buFontTx/>
              <a:buNone/>
            </a:pPr>
            <a:r>
              <a:rPr lang="en-US" altLang="zh-CN" sz="1800" dirty="0" smtClean="0">
                <a:ea typeface="宋体" pitchFamily="2" charset="-122"/>
              </a:rPr>
              <a:t>	</a:t>
            </a:r>
            <a:r>
              <a:rPr lang="en-US" altLang="zh-CN" sz="1800" dirty="0" err="1" smtClean="0">
                <a:ea typeface="宋体" pitchFamily="2" charset="-122"/>
              </a:rPr>
              <a:t>Vertex_handle</a:t>
            </a:r>
            <a:r>
              <a:rPr lang="en-US" altLang="zh-CN" sz="1800" dirty="0" smtClean="0">
                <a:ea typeface="宋体" pitchFamily="2" charset="-122"/>
              </a:rPr>
              <a:t> </a:t>
            </a:r>
            <a:r>
              <a:rPr lang="en-US" altLang="zh-CN" sz="1800" dirty="0" err="1" smtClean="0">
                <a:ea typeface="宋体" pitchFamily="2" charset="-122"/>
              </a:rPr>
              <a:t>pVertex</a:t>
            </a:r>
            <a:r>
              <a:rPr lang="en-US" altLang="zh-CN" sz="1800" dirty="0" smtClean="0">
                <a:ea typeface="宋体" pitchFamily="2" charset="-122"/>
              </a:rPr>
              <a:t> = j-&gt;vertex();</a:t>
            </a:r>
          </a:p>
          <a:p>
            <a:pPr>
              <a:lnSpc>
                <a:spcPct val="80000"/>
              </a:lnSpc>
              <a:buFontTx/>
              <a:buNone/>
            </a:pPr>
            <a:r>
              <a:rPr lang="en-US" altLang="zh-CN" sz="1800" dirty="0" smtClean="0">
                <a:ea typeface="宋体" pitchFamily="2" charset="-122"/>
              </a:rPr>
              <a:t>	</a:t>
            </a:r>
            <a:r>
              <a:rPr lang="en-US" altLang="zh-CN" sz="1800" dirty="0" err="1" smtClean="0">
                <a:ea typeface="宋体" pitchFamily="2" charset="-122"/>
              </a:rPr>
              <a:t>Halfedge_vertex_circulator</a:t>
            </a:r>
            <a:r>
              <a:rPr lang="en-US" altLang="zh-CN" sz="1800" dirty="0" smtClean="0">
                <a:ea typeface="宋体" pitchFamily="2" charset="-122"/>
              </a:rPr>
              <a:t>  </a:t>
            </a:r>
            <a:r>
              <a:rPr lang="en-US" altLang="zh-CN" sz="1800" dirty="0" err="1" smtClean="0">
                <a:ea typeface="宋体" pitchFamily="2" charset="-122"/>
              </a:rPr>
              <a:t>pHalfEdge</a:t>
            </a:r>
            <a:r>
              <a:rPr lang="en-US" altLang="zh-CN" sz="1800" dirty="0" smtClean="0">
                <a:ea typeface="宋体" pitchFamily="2" charset="-122"/>
              </a:rPr>
              <a:t>  =  </a:t>
            </a:r>
            <a:r>
              <a:rPr lang="en-US" altLang="zh-CN" sz="1800" dirty="0" err="1" smtClean="0">
                <a:ea typeface="宋体" pitchFamily="2" charset="-122"/>
              </a:rPr>
              <a:t>pVertex</a:t>
            </a:r>
            <a:r>
              <a:rPr lang="en-US" altLang="zh-CN" sz="1800" dirty="0" smtClean="0">
                <a:ea typeface="宋体" pitchFamily="2" charset="-122"/>
              </a:rPr>
              <a:t>-&gt;</a:t>
            </a:r>
            <a:r>
              <a:rPr lang="en-US" altLang="zh-CN" sz="1800" dirty="0" err="1" smtClean="0">
                <a:ea typeface="宋体" pitchFamily="2" charset="-122"/>
              </a:rPr>
              <a:t>vertex_begin</a:t>
            </a:r>
            <a:r>
              <a:rPr lang="en-US" altLang="zh-CN" sz="1800" dirty="0" smtClean="0">
                <a:ea typeface="宋体" pitchFamily="2" charset="-122"/>
              </a:rPr>
              <a:t>();</a:t>
            </a:r>
          </a:p>
          <a:p>
            <a:pPr>
              <a:lnSpc>
                <a:spcPct val="80000"/>
              </a:lnSpc>
              <a:buFontTx/>
              <a:buNone/>
            </a:pPr>
            <a:r>
              <a:rPr lang="en-US" altLang="zh-CN" sz="1800" dirty="0" smtClean="0">
                <a:ea typeface="宋体" pitchFamily="2" charset="-122"/>
              </a:rPr>
              <a:t>	</a:t>
            </a:r>
            <a:r>
              <a:rPr lang="en-US" altLang="zh-CN" sz="1800" dirty="0" err="1" smtClean="0">
                <a:ea typeface="宋体" pitchFamily="2" charset="-122"/>
              </a:rPr>
              <a:t>Halfedge_vertex_circulator</a:t>
            </a:r>
            <a:r>
              <a:rPr lang="en-US" altLang="zh-CN" sz="1800" dirty="0" smtClean="0">
                <a:ea typeface="宋体" pitchFamily="2" charset="-122"/>
              </a:rPr>
              <a:t>        end  =  </a:t>
            </a:r>
            <a:r>
              <a:rPr lang="en-US" altLang="zh-CN" sz="1800" dirty="0" err="1" smtClean="0">
                <a:ea typeface="宋体" pitchFamily="2" charset="-122"/>
              </a:rPr>
              <a:t>pHalfEdge</a:t>
            </a:r>
            <a:r>
              <a:rPr lang="en-US" altLang="zh-CN" sz="1800" dirty="0" smtClean="0">
                <a:ea typeface="宋体" pitchFamily="2" charset="-122"/>
              </a:rPr>
              <a:t>;</a:t>
            </a:r>
          </a:p>
          <a:p>
            <a:pPr>
              <a:lnSpc>
                <a:spcPct val="80000"/>
              </a:lnSpc>
              <a:buFontTx/>
              <a:buNone/>
            </a:pPr>
            <a:r>
              <a:rPr lang="en-US" altLang="zh-CN" sz="1800" dirty="0" smtClean="0">
                <a:ea typeface="宋体" pitchFamily="2" charset="-122"/>
              </a:rPr>
              <a:t>	//</a:t>
            </a:r>
            <a:r>
              <a:rPr lang="zh-CN" altLang="en-US" sz="1800" dirty="0" smtClean="0">
                <a:ea typeface="宋体" pitchFamily="2" charset="-122"/>
              </a:rPr>
              <a:t>通过访问</a:t>
            </a:r>
            <a:r>
              <a:rPr lang="en-US" altLang="zh-CN" sz="1800" dirty="0" err="1" smtClean="0">
                <a:ea typeface="宋体" pitchFamily="2" charset="-122"/>
              </a:rPr>
              <a:t>pVertex</a:t>
            </a:r>
            <a:r>
              <a:rPr lang="zh-CN" altLang="en-US" sz="1800" dirty="0" smtClean="0">
                <a:ea typeface="宋体" pitchFamily="2" charset="-122"/>
              </a:rPr>
              <a:t>的每个邻半边，达到访问</a:t>
            </a:r>
            <a:r>
              <a:rPr lang="en-US" altLang="zh-CN" sz="1800" dirty="0" err="1" smtClean="0">
                <a:ea typeface="宋体" pitchFamily="2" charset="-122"/>
              </a:rPr>
              <a:t>pVertex</a:t>
            </a:r>
            <a:r>
              <a:rPr lang="zh-CN" altLang="en-US" sz="1800" dirty="0" smtClean="0">
                <a:ea typeface="宋体" pitchFamily="2" charset="-122"/>
              </a:rPr>
              <a:t>的一环邻面的目的。这里必然有重复推进</a:t>
            </a:r>
          </a:p>
          <a:p>
            <a:pPr>
              <a:lnSpc>
                <a:spcPct val="80000"/>
              </a:lnSpc>
              <a:buFontTx/>
              <a:buNone/>
            </a:pPr>
            <a:r>
              <a:rPr lang="en-US" altLang="zh-CN" sz="1800" dirty="0" smtClean="0">
                <a:ea typeface="宋体" pitchFamily="2" charset="-122"/>
              </a:rPr>
              <a:t>	</a:t>
            </a:r>
            <a:r>
              <a:rPr lang="en-US" altLang="zh-CN" sz="1800" dirty="0" err="1" smtClean="0">
                <a:ea typeface="宋体" pitchFamily="2" charset="-122"/>
              </a:rPr>
              <a:t>CGAL_For_all</a:t>
            </a:r>
            <a:r>
              <a:rPr lang="en-US" altLang="zh-CN" sz="1800" dirty="0" smtClean="0">
                <a:ea typeface="宋体" pitchFamily="2" charset="-122"/>
              </a:rPr>
              <a:t>(</a:t>
            </a:r>
            <a:r>
              <a:rPr lang="en-US" altLang="zh-CN" sz="1800" dirty="0" err="1" smtClean="0">
                <a:ea typeface="宋体" pitchFamily="2" charset="-122"/>
              </a:rPr>
              <a:t>pHalfEdge,end</a:t>
            </a:r>
            <a:r>
              <a:rPr lang="en-US" altLang="zh-CN" sz="1800" dirty="0" smtClean="0">
                <a:ea typeface="宋体" pitchFamily="2" charset="-122"/>
              </a:rPr>
              <a:t>) </a:t>
            </a:r>
          </a:p>
          <a:p>
            <a:pPr>
              <a:lnSpc>
                <a:spcPct val="80000"/>
              </a:lnSpc>
              <a:buFontTx/>
              <a:buNone/>
            </a:pPr>
            <a:r>
              <a:rPr lang="en-US" altLang="zh-CN" sz="1800" dirty="0" smtClean="0">
                <a:ea typeface="宋体" pitchFamily="2" charset="-122"/>
              </a:rPr>
              <a:t>	{</a:t>
            </a:r>
          </a:p>
          <a:p>
            <a:pPr>
              <a:lnSpc>
                <a:spcPct val="80000"/>
              </a:lnSpc>
              <a:buFontTx/>
              <a:buNone/>
            </a:pPr>
            <a:r>
              <a:rPr lang="en-US" altLang="zh-CN" sz="1800" dirty="0" smtClean="0">
                <a:ea typeface="宋体" pitchFamily="2" charset="-122"/>
              </a:rPr>
              <a:t>		</a:t>
            </a:r>
            <a:r>
              <a:rPr lang="en-US" altLang="zh-CN" sz="1800" dirty="0" err="1" smtClean="0">
                <a:ea typeface="宋体" pitchFamily="2" charset="-122"/>
              </a:rPr>
              <a:t>Face_handle</a:t>
            </a:r>
            <a:r>
              <a:rPr lang="en-US" altLang="zh-CN" sz="1800" dirty="0" smtClean="0">
                <a:ea typeface="宋体" pitchFamily="2" charset="-122"/>
              </a:rPr>
              <a:t> </a:t>
            </a:r>
            <a:r>
              <a:rPr lang="en-US" altLang="zh-CN" sz="1800" dirty="0" err="1" smtClean="0">
                <a:ea typeface="宋体" pitchFamily="2" charset="-122"/>
              </a:rPr>
              <a:t>f_h</a:t>
            </a:r>
            <a:r>
              <a:rPr lang="en-US" altLang="zh-CN" sz="1800" dirty="0" smtClean="0">
                <a:ea typeface="宋体" pitchFamily="2" charset="-122"/>
              </a:rPr>
              <a:t> = </a:t>
            </a:r>
            <a:r>
              <a:rPr lang="en-US" altLang="zh-CN" sz="1800" dirty="0" err="1" smtClean="0">
                <a:ea typeface="宋体" pitchFamily="2" charset="-122"/>
              </a:rPr>
              <a:t>pHalfEdge</a:t>
            </a:r>
            <a:r>
              <a:rPr lang="en-US" altLang="zh-CN" sz="1800" dirty="0" smtClean="0">
                <a:ea typeface="宋体" pitchFamily="2" charset="-122"/>
              </a:rPr>
              <a:t>-&gt;facet();</a:t>
            </a:r>
          </a:p>
          <a:p>
            <a:pPr>
              <a:lnSpc>
                <a:spcPct val="80000"/>
              </a:lnSpc>
              <a:buFontTx/>
              <a:buNone/>
            </a:pPr>
            <a:r>
              <a:rPr lang="en-US" altLang="zh-CN" sz="1800" dirty="0" smtClean="0">
                <a:ea typeface="宋体" pitchFamily="2" charset="-122"/>
              </a:rPr>
              <a:t>		std::vector&lt;</a:t>
            </a:r>
            <a:r>
              <a:rPr lang="en-US" altLang="zh-CN" sz="1800" dirty="0" err="1" smtClean="0">
                <a:ea typeface="宋体" pitchFamily="2" charset="-122"/>
              </a:rPr>
              <a:t>Face_handle</a:t>
            </a:r>
            <a:r>
              <a:rPr lang="en-US" altLang="zh-CN" sz="1800" dirty="0" smtClean="0">
                <a:ea typeface="宋体" pitchFamily="2" charset="-122"/>
              </a:rPr>
              <a:t>&gt;::</a:t>
            </a:r>
            <a:r>
              <a:rPr lang="en-US" altLang="zh-CN" sz="1800" dirty="0" err="1" smtClean="0">
                <a:ea typeface="宋体" pitchFamily="2" charset="-122"/>
              </a:rPr>
              <a:t>iterator</a:t>
            </a:r>
            <a:r>
              <a:rPr lang="en-US" altLang="zh-CN" sz="1800" dirty="0" smtClean="0">
                <a:ea typeface="宋体" pitchFamily="2" charset="-122"/>
              </a:rPr>
              <a:t> </a:t>
            </a:r>
            <a:r>
              <a:rPr lang="en-US" altLang="zh-CN" sz="1800" dirty="0" err="1" smtClean="0">
                <a:ea typeface="宋体" pitchFamily="2" charset="-122"/>
              </a:rPr>
              <a:t>itv</a:t>
            </a:r>
            <a:r>
              <a:rPr lang="en-US" altLang="zh-CN" sz="1800" dirty="0" smtClean="0">
                <a:ea typeface="宋体" pitchFamily="2" charset="-122"/>
              </a:rPr>
              <a:t> = std::find(</a:t>
            </a:r>
            <a:r>
              <a:rPr lang="en-US" altLang="zh-CN" sz="1800" dirty="0" err="1" smtClean="0">
                <a:ea typeface="宋体" pitchFamily="2" charset="-122"/>
              </a:rPr>
              <a:t>hh_set.begin</a:t>
            </a:r>
            <a:r>
              <a:rPr lang="en-US" altLang="zh-CN" sz="1800" dirty="0" smtClean="0">
                <a:ea typeface="宋体" pitchFamily="2" charset="-122"/>
              </a:rPr>
              <a:t>(), 	hh_set.end(), </a:t>
            </a:r>
            <a:r>
              <a:rPr lang="en-US" altLang="zh-CN" sz="1800" dirty="0" err="1" smtClean="0">
                <a:ea typeface="宋体" pitchFamily="2" charset="-122"/>
              </a:rPr>
              <a:t>f_h</a:t>
            </a:r>
            <a:r>
              <a:rPr lang="en-US" altLang="zh-CN" sz="1800" dirty="0" smtClean="0">
                <a:ea typeface="宋体" pitchFamily="2" charset="-122"/>
              </a:rPr>
              <a:t>);</a:t>
            </a:r>
          </a:p>
          <a:p>
            <a:pPr>
              <a:lnSpc>
                <a:spcPct val="80000"/>
              </a:lnSpc>
              <a:buFontTx/>
              <a:buNone/>
            </a:pPr>
            <a:r>
              <a:rPr lang="en-US" altLang="zh-CN" sz="1800" dirty="0" smtClean="0">
                <a:ea typeface="宋体" pitchFamily="2" charset="-122"/>
              </a:rPr>
              <a:t>		if ( hh_set.end() ==  </a:t>
            </a:r>
            <a:r>
              <a:rPr lang="en-US" altLang="zh-CN" sz="1800" dirty="0" err="1" smtClean="0">
                <a:ea typeface="宋体" pitchFamily="2" charset="-122"/>
              </a:rPr>
              <a:t>itv</a:t>
            </a:r>
            <a:r>
              <a:rPr lang="en-US" altLang="zh-CN" sz="1800" dirty="0" smtClean="0">
                <a:ea typeface="宋体" pitchFamily="2" charset="-122"/>
              </a:rPr>
              <a:t>)//!</a:t>
            </a:r>
            <a:r>
              <a:rPr lang="zh-CN" altLang="en-US" sz="1800" dirty="0" smtClean="0">
                <a:ea typeface="宋体" pitchFamily="2" charset="-122"/>
              </a:rPr>
              <a:t>没找到</a:t>
            </a:r>
          </a:p>
          <a:p>
            <a:pPr>
              <a:lnSpc>
                <a:spcPct val="80000"/>
              </a:lnSpc>
              <a:buFontTx/>
              <a:buNone/>
            </a:pPr>
            <a:r>
              <a:rPr lang="en-US" altLang="zh-CN" sz="1800" dirty="0" smtClean="0">
                <a:ea typeface="宋体" pitchFamily="2" charset="-122"/>
              </a:rPr>
              <a:t>		{</a:t>
            </a:r>
          </a:p>
          <a:p>
            <a:pPr>
              <a:lnSpc>
                <a:spcPct val="80000"/>
              </a:lnSpc>
              <a:buFontTx/>
              <a:buNone/>
            </a:pPr>
            <a:r>
              <a:rPr lang="en-US" altLang="zh-CN" sz="1800" dirty="0" smtClean="0">
                <a:ea typeface="宋体" pitchFamily="2" charset="-122"/>
              </a:rPr>
              <a:t>			</a:t>
            </a:r>
            <a:r>
              <a:rPr lang="en-US" altLang="zh-CN" sz="1800" dirty="0" err="1" smtClean="0">
                <a:ea typeface="宋体" pitchFamily="2" charset="-122"/>
              </a:rPr>
              <a:t>hh_set.push_back</a:t>
            </a:r>
            <a:r>
              <a:rPr lang="en-US" altLang="zh-CN" sz="1800" dirty="0" smtClean="0">
                <a:ea typeface="宋体" pitchFamily="2" charset="-122"/>
              </a:rPr>
              <a:t>(</a:t>
            </a:r>
            <a:r>
              <a:rPr lang="en-US" altLang="zh-CN" sz="1800" dirty="0" err="1" smtClean="0">
                <a:ea typeface="宋体" pitchFamily="2" charset="-122"/>
              </a:rPr>
              <a:t>fh</a:t>
            </a:r>
            <a:r>
              <a:rPr lang="en-US" altLang="zh-CN" sz="1800" dirty="0" smtClean="0">
                <a:ea typeface="宋体" pitchFamily="2" charset="-122"/>
              </a:rPr>
              <a:t>);</a:t>
            </a:r>
          </a:p>
          <a:p>
            <a:pPr>
              <a:lnSpc>
                <a:spcPct val="80000"/>
              </a:lnSpc>
              <a:buFontTx/>
              <a:buNone/>
            </a:pPr>
            <a:r>
              <a:rPr lang="en-US" altLang="zh-CN" sz="1800" dirty="0" smtClean="0">
                <a:ea typeface="宋体" pitchFamily="2" charset="-122"/>
              </a:rPr>
              <a:t>		}</a:t>
            </a:r>
          </a:p>
          <a:p>
            <a:pPr>
              <a:lnSpc>
                <a:spcPct val="80000"/>
              </a:lnSpc>
              <a:buFontTx/>
              <a:buNone/>
            </a:pPr>
            <a:r>
              <a:rPr lang="en-US" altLang="zh-CN" sz="1800" dirty="0" smtClean="0">
                <a:ea typeface="宋体" pitchFamily="2" charset="-122"/>
              </a:rPr>
              <a:t>	}</a:t>
            </a:r>
          </a:p>
          <a:p>
            <a:pPr>
              <a:lnSpc>
                <a:spcPct val="80000"/>
              </a:lnSpc>
              <a:buFontTx/>
              <a:buNone/>
            </a:pPr>
            <a:r>
              <a:rPr lang="en-US" altLang="zh-CN" sz="1800" dirty="0" smtClean="0">
                <a:ea typeface="宋体" pitchFamily="2" charset="-122"/>
              </a:rPr>
              <a:t>} while ( ++j != </a:t>
            </a:r>
            <a:r>
              <a:rPr lang="en-US" altLang="zh-CN" sz="1800" dirty="0" err="1" smtClean="0">
                <a:ea typeface="宋体" pitchFamily="2" charset="-122"/>
              </a:rPr>
              <a:t>fh</a:t>
            </a:r>
            <a:r>
              <a:rPr lang="en-US" altLang="zh-CN" sz="1800" dirty="0" smtClean="0">
                <a:ea typeface="宋体" pitchFamily="2" charset="-122"/>
              </a:rPr>
              <a:t>-&gt;</a:t>
            </a:r>
            <a:r>
              <a:rPr lang="en-US" altLang="zh-CN" sz="1800" dirty="0" err="1" smtClean="0">
                <a:ea typeface="宋体" pitchFamily="2" charset="-122"/>
              </a:rPr>
              <a:t>facet_begin</a:t>
            </a:r>
            <a:r>
              <a:rPr lang="en-US" altLang="zh-CN" sz="1800" dirty="0" smtClean="0">
                <a:ea typeface="宋体" pitchFamily="2" charset="-122"/>
              </a:rPr>
              <a:t>());</a:t>
            </a:r>
            <a:endParaRPr lang="zh-CN" altLang="en-US" sz="1800" dirty="0" smtClean="0">
              <a:ea typeface="宋体" pitchFamily="2" charset="-122"/>
            </a:endParaRPr>
          </a:p>
        </p:txBody>
      </p:sp>
      <p:grpSp>
        <p:nvGrpSpPr>
          <p:cNvPr id="2" name="Group 4"/>
          <p:cNvGrpSpPr>
            <a:grpSpLocks/>
          </p:cNvGrpSpPr>
          <p:nvPr/>
        </p:nvGrpSpPr>
        <p:grpSpPr bwMode="auto">
          <a:xfrm>
            <a:off x="6629400" y="4267200"/>
            <a:ext cx="2057400" cy="2438400"/>
            <a:chOff x="2161" y="677"/>
            <a:chExt cx="1526" cy="1438"/>
          </a:xfrm>
        </p:grpSpPr>
        <p:grpSp>
          <p:nvGrpSpPr>
            <p:cNvPr id="3" name="Group 5"/>
            <p:cNvGrpSpPr>
              <a:grpSpLocks/>
            </p:cNvGrpSpPr>
            <p:nvPr/>
          </p:nvGrpSpPr>
          <p:grpSpPr bwMode="auto">
            <a:xfrm>
              <a:off x="2161" y="677"/>
              <a:ext cx="1526" cy="1438"/>
              <a:chOff x="2161" y="677"/>
              <a:chExt cx="1526" cy="1438"/>
            </a:xfrm>
          </p:grpSpPr>
          <p:sp>
            <p:nvSpPr>
              <p:cNvPr id="41991" name="Freeform 6"/>
              <p:cNvSpPr>
                <a:spLocks/>
              </p:cNvSpPr>
              <p:nvPr/>
            </p:nvSpPr>
            <p:spPr bwMode="auto">
              <a:xfrm>
                <a:off x="2771" y="848"/>
                <a:ext cx="375" cy="325"/>
              </a:xfrm>
              <a:custGeom>
                <a:avLst/>
                <a:gdLst>
                  <a:gd name="T0" fmla="*/ 0 w 240"/>
                  <a:gd name="T1" fmla="*/ 0 h 192"/>
                  <a:gd name="T2" fmla="*/ 240 w 240"/>
                  <a:gd name="T3" fmla="*/ 0 h 192"/>
                  <a:gd name="T4" fmla="*/ 192 w 240"/>
                  <a:gd name="T5" fmla="*/ 192 h 192"/>
                  <a:gd name="T6" fmla="*/ 0 w 240"/>
                  <a:gd name="T7" fmla="*/ 0 h 192"/>
                  <a:gd name="T8" fmla="*/ 0 60000 65536"/>
                  <a:gd name="T9" fmla="*/ 0 60000 65536"/>
                  <a:gd name="T10" fmla="*/ 0 60000 65536"/>
                  <a:gd name="T11" fmla="*/ 0 60000 65536"/>
                  <a:gd name="T12" fmla="*/ 0 w 240"/>
                  <a:gd name="T13" fmla="*/ 0 h 192"/>
                  <a:gd name="T14" fmla="*/ 240 w 240"/>
                  <a:gd name="T15" fmla="*/ 192 h 192"/>
                </a:gdLst>
                <a:ahLst/>
                <a:cxnLst>
                  <a:cxn ang="T8">
                    <a:pos x="T0" y="T1"/>
                  </a:cxn>
                  <a:cxn ang="T9">
                    <a:pos x="T2" y="T3"/>
                  </a:cxn>
                  <a:cxn ang="T10">
                    <a:pos x="T4" y="T5"/>
                  </a:cxn>
                  <a:cxn ang="T11">
                    <a:pos x="T6" y="T7"/>
                  </a:cxn>
                </a:cxnLst>
                <a:rect l="T12" t="T13" r="T14" b="T15"/>
                <a:pathLst>
                  <a:path w="240" h="192">
                    <a:moveTo>
                      <a:pt x="0" y="0"/>
                    </a:moveTo>
                    <a:lnTo>
                      <a:pt x="240" y="0"/>
                    </a:lnTo>
                    <a:lnTo>
                      <a:pt x="192" y="192"/>
                    </a:lnTo>
                    <a:lnTo>
                      <a:pt x="0" y="0"/>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1992" name="Freeform 7"/>
              <p:cNvSpPr>
                <a:spLocks/>
              </p:cNvSpPr>
              <p:nvPr/>
            </p:nvSpPr>
            <p:spPr bwMode="auto">
              <a:xfrm>
                <a:off x="3071" y="848"/>
                <a:ext cx="300" cy="325"/>
              </a:xfrm>
              <a:custGeom>
                <a:avLst/>
                <a:gdLst>
                  <a:gd name="T0" fmla="*/ 48 w 192"/>
                  <a:gd name="T1" fmla="*/ 0 h 192"/>
                  <a:gd name="T2" fmla="*/ 192 w 192"/>
                  <a:gd name="T3" fmla="*/ 192 h 192"/>
                  <a:gd name="T4" fmla="*/ 0 w 192"/>
                  <a:gd name="T5" fmla="*/ 192 h 192"/>
                  <a:gd name="T6" fmla="*/ 48 w 192"/>
                  <a:gd name="T7" fmla="*/ 0 h 192"/>
                  <a:gd name="T8" fmla="*/ 0 60000 65536"/>
                  <a:gd name="T9" fmla="*/ 0 60000 65536"/>
                  <a:gd name="T10" fmla="*/ 0 60000 65536"/>
                  <a:gd name="T11" fmla="*/ 0 60000 65536"/>
                  <a:gd name="T12" fmla="*/ 0 w 192"/>
                  <a:gd name="T13" fmla="*/ 0 h 192"/>
                  <a:gd name="T14" fmla="*/ 192 w 192"/>
                  <a:gd name="T15" fmla="*/ 192 h 192"/>
                </a:gdLst>
                <a:ahLst/>
                <a:cxnLst>
                  <a:cxn ang="T8">
                    <a:pos x="T0" y="T1"/>
                  </a:cxn>
                  <a:cxn ang="T9">
                    <a:pos x="T2" y="T3"/>
                  </a:cxn>
                  <a:cxn ang="T10">
                    <a:pos x="T4" y="T5"/>
                  </a:cxn>
                  <a:cxn ang="T11">
                    <a:pos x="T6" y="T7"/>
                  </a:cxn>
                </a:cxnLst>
                <a:rect l="T12" t="T13" r="T14" b="T15"/>
                <a:pathLst>
                  <a:path w="192" h="192">
                    <a:moveTo>
                      <a:pt x="48" y="0"/>
                    </a:moveTo>
                    <a:lnTo>
                      <a:pt x="192" y="192"/>
                    </a:lnTo>
                    <a:lnTo>
                      <a:pt x="0" y="192"/>
                    </a:lnTo>
                    <a:lnTo>
                      <a:pt x="48" y="0"/>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1993" name="Freeform 8"/>
              <p:cNvSpPr>
                <a:spLocks/>
              </p:cNvSpPr>
              <p:nvPr/>
            </p:nvSpPr>
            <p:spPr bwMode="auto">
              <a:xfrm>
                <a:off x="2471" y="1742"/>
                <a:ext cx="450" cy="162"/>
              </a:xfrm>
              <a:custGeom>
                <a:avLst/>
                <a:gdLst>
                  <a:gd name="T0" fmla="*/ 0 w 288"/>
                  <a:gd name="T1" fmla="*/ 0 h 96"/>
                  <a:gd name="T2" fmla="*/ 192 w 288"/>
                  <a:gd name="T3" fmla="*/ 96 h 96"/>
                  <a:gd name="T4" fmla="*/ 288 w 288"/>
                  <a:gd name="T5" fmla="*/ 0 h 96"/>
                  <a:gd name="T6" fmla="*/ 0 w 288"/>
                  <a:gd name="T7" fmla="*/ 0 h 96"/>
                  <a:gd name="T8" fmla="*/ 0 60000 65536"/>
                  <a:gd name="T9" fmla="*/ 0 60000 65536"/>
                  <a:gd name="T10" fmla="*/ 0 60000 65536"/>
                  <a:gd name="T11" fmla="*/ 0 60000 65536"/>
                  <a:gd name="T12" fmla="*/ 0 w 288"/>
                  <a:gd name="T13" fmla="*/ 0 h 96"/>
                  <a:gd name="T14" fmla="*/ 288 w 288"/>
                  <a:gd name="T15" fmla="*/ 96 h 96"/>
                </a:gdLst>
                <a:ahLst/>
                <a:cxnLst>
                  <a:cxn ang="T8">
                    <a:pos x="T0" y="T1"/>
                  </a:cxn>
                  <a:cxn ang="T9">
                    <a:pos x="T2" y="T3"/>
                  </a:cxn>
                  <a:cxn ang="T10">
                    <a:pos x="T4" y="T5"/>
                  </a:cxn>
                  <a:cxn ang="T11">
                    <a:pos x="T6" y="T7"/>
                  </a:cxn>
                </a:cxnLst>
                <a:rect l="T12" t="T13" r="T14" b="T15"/>
                <a:pathLst>
                  <a:path w="288" h="96">
                    <a:moveTo>
                      <a:pt x="0" y="0"/>
                    </a:moveTo>
                    <a:lnTo>
                      <a:pt x="192" y="96"/>
                    </a:lnTo>
                    <a:lnTo>
                      <a:pt x="288" y="0"/>
                    </a:lnTo>
                    <a:lnTo>
                      <a:pt x="0" y="0"/>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1994" name="Freeform 9"/>
              <p:cNvSpPr>
                <a:spLocks/>
              </p:cNvSpPr>
              <p:nvPr/>
            </p:nvSpPr>
            <p:spPr bwMode="auto">
              <a:xfrm>
                <a:off x="2471" y="1176"/>
                <a:ext cx="596" cy="566"/>
              </a:xfrm>
              <a:custGeom>
                <a:avLst/>
                <a:gdLst>
                  <a:gd name="T0" fmla="*/ 596 w 596"/>
                  <a:gd name="T1" fmla="*/ 0 h 566"/>
                  <a:gd name="T2" fmla="*/ 0 w 596"/>
                  <a:gd name="T3" fmla="*/ 566 h 566"/>
                  <a:gd name="T4" fmla="*/ 450 w 596"/>
                  <a:gd name="T5" fmla="*/ 566 h 566"/>
                  <a:gd name="T6" fmla="*/ 596 w 596"/>
                  <a:gd name="T7" fmla="*/ 0 h 566"/>
                  <a:gd name="T8" fmla="*/ 0 60000 65536"/>
                  <a:gd name="T9" fmla="*/ 0 60000 65536"/>
                  <a:gd name="T10" fmla="*/ 0 60000 65536"/>
                  <a:gd name="T11" fmla="*/ 0 60000 65536"/>
                  <a:gd name="T12" fmla="*/ 0 w 596"/>
                  <a:gd name="T13" fmla="*/ 0 h 566"/>
                  <a:gd name="T14" fmla="*/ 596 w 596"/>
                  <a:gd name="T15" fmla="*/ 566 h 566"/>
                </a:gdLst>
                <a:ahLst/>
                <a:cxnLst>
                  <a:cxn ang="T8">
                    <a:pos x="T0" y="T1"/>
                  </a:cxn>
                  <a:cxn ang="T9">
                    <a:pos x="T2" y="T3"/>
                  </a:cxn>
                  <a:cxn ang="T10">
                    <a:pos x="T4" y="T5"/>
                  </a:cxn>
                  <a:cxn ang="T11">
                    <a:pos x="T6" y="T7"/>
                  </a:cxn>
                </a:cxnLst>
                <a:rect l="T12" t="T13" r="T14" b="T15"/>
                <a:pathLst>
                  <a:path w="596" h="566">
                    <a:moveTo>
                      <a:pt x="596" y="0"/>
                    </a:moveTo>
                    <a:lnTo>
                      <a:pt x="0" y="566"/>
                    </a:lnTo>
                    <a:lnTo>
                      <a:pt x="450" y="566"/>
                    </a:lnTo>
                    <a:lnTo>
                      <a:pt x="596" y="0"/>
                    </a:lnTo>
                    <a:close/>
                  </a:path>
                </a:pathLst>
              </a:custGeom>
              <a:solidFill>
                <a:srgbClr val="CCFFFF"/>
              </a:solidFill>
              <a:ln w="12700">
                <a:solidFill>
                  <a:srgbClr val="000000"/>
                </a:solidFill>
                <a:round/>
                <a:headEnd/>
                <a:tailEnd/>
              </a:ln>
            </p:spPr>
            <p:txBody>
              <a:bodyPr anchor="ctr"/>
              <a:lstStyle/>
              <a:p>
                <a:pPr eaLnBrk="0" hangingPunct="0"/>
                <a:endParaRPr lang="zh-CN" altLang="en-US"/>
              </a:p>
            </p:txBody>
          </p:sp>
          <p:sp>
            <p:nvSpPr>
              <p:cNvPr id="41995" name="Freeform 10"/>
              <p:cNvSpPr>
                <a:spLocks/>
              </p:cNvSpPr>
              <p:nvPr/>
            </p:nvSpPr>
            <p:spPr bwMode="auto">
              <a:xfrm>
                <a:off x="2921" y="1173"/>
                <a:ext cx="375" cy="569"/>
              </a:xfrm>
              <a:custGeom>
                <a:avLst/>
                <a:gdLst>
                  <a:gd name="T0" fmla="*/ 0 w 240"/>
                  <a:gd name="T1" fmla="*/ 336 h 336"/>
                  <a:gd name="T2" fmla="*/ 240 w 240"/>
                  <a:gd name="T3" fmla="*/ 144 h 336"/>
                  <a:gd name="T4" fmla="*/ 96 w 240"/>
                  <a:gd name="T5" fmla="*/ 0 h 336"/>
                  <a:gd name="T6" fmla="*/ 0 w 240"/>
                  <a:gd name="T7" fmla="*/ 336 h 336"/>
                  <a:gd name="T8" fmla="*/ 0 60000 65536"/>
                  <a:gd name="T9" fmla="*/ 0 60000 65536"/>
                  <a:gd name="T10" fmla="*/ 0 60000 65536"/>
                  <a:gd name="T11" fmla="*/ 0 60000 65536"/>
                  <a:gd name="T12" fmla="*/ 0 w 240"/>
                  <a:gd name="T13" fmla="*/ 0 h 336"/>
                  <a:gd name="T14" fmla="*/ 240 w 240"/>
                  <a:gd name="T15" fmla="*/ 336 h 336"/>
                </a:gdLst>
                <a:ahLst/>
                <a:cxnLst>
                  <a:cxn ang="T8">
                    <a:pos x="T0" y="T1"/>
                  </a:cxn>
                  <a:cxn ang="T9">
                    <a:pos x="T2" y="T3"/>
                  </a:cxn>
                  <a:cxn ang="T10">
                    <a:pos x="T4" y="T5"/>
                  </a:cxn>
                  <a:cxn ang="T11">
                    <a:pos x="T6" y="T7"/>
                  </a:cxn>
                </a:cxnLst>
                <a:rect l="T12" t="T13" r="T14" b="T15"/>
                <a:pathLst>
                  <a:path w="240" h="336">
                    <a:moveTo>
                      <a:pt x="0" y="336"/>
                    </a:moveTo>
                    <a:lnTo>
                      <a:pt x="240" y="144"/>
                    </a:lnTo>
                    <a:lnTo>
                      <a:pt x="96" y="0"/>
                    </a:lnTo>
                    <a:lnTo>
                      <a:pt x="0" y="336"/>
                    </a:lnTo>
                    <a:close/>
                  </a:path>
                </a:pathLst>
              </a:custGeom>
              <a:solidFill>
                <a:srgbClr val="CCFFFF"/>
              </a:solidFill>
              <a:ln w="12700">
                <a:solidFill>
                  <a:srgbClr val="000000"/>
                </a:solidFill>
                <a:round/>
                <a:headEnd/>
                <a:tailEnd/>
              </a:ln>
            </p:spPr>
            <p:txBody>
              <a:bodyPr anchor="ctr"/>
              <a:lstStyle/>
              <a:p>
                <a:pPr eaLnBrk="0" hangingPunct="0"/>
                <a:endParaRPr lang="zh-CN" altLang="en-US"/>
              </a:p>
            </p:txBody>
          </p:sp>
          <p:sp>
            <p:nvSpPr>
              <p:cNvPr id="41996" name="Freeform 11"/>
              <p:cNvSpPr>
                <a:spLocks/>
              </p:cNvSpPr>
              <p:nvPr/>
            </p:nvSpPr>
            <p:spPr bwMode="auto">
              <a:xfrm>
                <a:off x="3071" y="1173"/>
                <a:ext cx="300" cy="244"/>
              </a:xfrm>
              <a:custGeom>
                <a:avLst/>
                <a:gdLst>
                  <a:gd name="T0" fmla="*/ 144 w 192"/>
                  <a:gd name="T1" fmla="*/ 144 h 144"/>
                  <a:gd name="T2" fmla="*/ 0 w 192"/>
                  <a:gd name="T3" fmla="*/ 0 h 144"/>
                  <a:gd name="T4" fmla="*/ 192 w 192"/>
                  <a:gd name="T5" fmla="*/ 0 h 144"/>
                  <a:gd name="T6" fmla="*/ 144 w 192"/>
                  <a:gd name="T7" fmla="*/ 144 h 144"/>
                  <a:gd name="T8" fmla="*/ 0 60000 65536"/>
                  <a:gd name="T9" fmla="*/ 0 60000 65536"/>
                  <a:gd name="T10" fmla="*/ 0 60000 65536"/>
                  <a:gd name="T11" fmla="*/ 0 60000 65536"/>
                  <a:gd name="T12" fmla="*/ 0 w 192"/>
                  <a:gd name="T13" fmla="*/ 0 h 144"/>
                  <a:gd name="T14" fmla="*/ 192 w 192"/>
                  <a:gd name="T15" fmla="*/ 144 h 144"/>
                </a:gdLst>
                <a:ahLst/>
                <a:cxnLst>
                  <a:cxn ang="T8">
                    <a:pos x="T0" y="T1"/>
                  </a:cxn>
                  <a:cxn ang="T9">
                    <a:pos x="T2" y="T3"/>
                  </a:cxn>
                  <a:cxn ang="T10">
                    <a:pos x="T4" y="T5"/>
                  </a:cxn>
                  <a:cxn ang="T11">
                    <a:pos x="T6" y="T7"/>
                  </a:cxn>
                </a:cxnLst>
                <a:rect l="T12" t="T13" r="T14" b="T15"/>
                <a:pathLst>
                  <a:path w="192" h="144">
                    <a:moveTo>
                      <a:pt x="144" y="144"/>
                    </a:moveTo>
                    <a:lnTo>
                      <a:pt x="0" y="0"/>
                    </a:lnTo>
                    <a:lnTo>
                      <a:pt x="192" y="0"/>
                    </a:lnTo>
                    <a:lnTo>
                      <a:pt x="144" y="144"/>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1997" name="Freeform 12"/>
              <p:cNvSpPr>
                <a:spLocks/>
              </p:cNvSpPr>
              <p:nvPr/>
            </p:nvSpPr>
            <p:spPr bwMode="auto">
              <a:xfrm>
                <a:off x="2921" y="1417"/>
                <a:ext cx="375" cy="406"/>
              </a:xfrm>
              <a:custGeom>
                <a:avLst/>
                <a:gdLst>
                  <a:gd name="T0" fmla="*/ 0 w 240"/>
                  <a:gd name="T1" fmla="*/ 192 h 240"/>
                  <a:gd name="T2" fmla="*/ 144 w 240"/>
                  <a:gd name="T3" fmla="*/ 240 h 240"/>
                  <a:gd name="T4" fmla="*/ 240 w 240"/>
                  <a:gd name="T5" fmla="*/ 0 h 240"/>
                  <a:gd name="T6" fmla="*/ 0 w 240"/>
                  <a:gd name="T7" fmla="*/ 192 h 240"/>
                  <a:gd name="T8" fmla="*/ 0 60000 65536"/>
                  <a:gd name="T9" fmla="*/ 0 60000 65536"/>
                  <a:gd name="T10" fmla="*/ 0 60000 65536"/>
                  <a:gd name="T11" fmla="*/ 0 60000 65536"/>
                  <a:gd name="T12" fmla="*/ 0 w 240"/>
                  <a:gd name="T13" fmla="*/ 0 h 240"/>
                  <a:gd name="T14" fmla="*/ 240 w 240"/>
                  <a:gd name="T15" fmla="*/ 240 h 240"/>
                </a:gdLst>
                <a:ahLst/>
                <a:cxnLst>
                  <a:cxn ang="T8">
                    <a:pos x="T0" y="T1"/>
                  </a:cxn>
                  <a:cxn ang="T9">
                    <a:pos x="T2" y="T3"/>
                  </a:cxn>
                  <a:cxn ang="T10">
                    <a:pos x="T4" y="T5"/>
                  </a:cxn>
                  <a:cxn ang="T11">
                    <a:pos x="T6" y="T7"/>
                  </a:cxn>
                </a:cxnLst>
                <a:rect l="T12" t="T13" r="T14" b="T15"/>
                <a:pathLst>
                  <a:path w="240" h="240">
                    <a:moveTo>
                      <a:pt x="0" y="192"/>
                    </a:moveTo>
                    <a:lnTo>
                      <a:pt x="144" y="240"/>
                    </a:lnTo>
                    <a:lnTo>
                      <a:pt x="240" y="0"/>
                    </a:lnTo>
                    <a:lnTo>
                      <a:pt x="0" y="192"/>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1998" name="Freeform 13"/>
              <p:cNvSpPr>
                <a:spLocks/>
              </p:cNvSpPr>
              <p:nvPr/>
            </p:nvSpPr>
            <p:spPr bwMode="auto">
              <a:xfrm>
                <a:off x="2771" y="1742"/>
                <a:ext cx="375" cy="162"/>
              </a:xfrm>
              <a:custGeom>
                <a:avLst/>
                <a:gdLst>
                  <a:gd name="T0" fmla="*/ 96 w 240"/>
                  <a:gd name="T1" fmla="*/ 0 h 96"/>
                  <a:gd name="T2" fmla="*/ 0 w 240"/>
                  <a:gd name="T3" fmla="*/ 96 h 96"/>
                  <a:gd name="T4" fmla="*/ 240 w 240"/>
                  <a:gd name="T5" fmla="*/ 48 h 96"/>
                  <a:gd name="T6" fmla="*/ 96 w 240"/>
                  <a:gd name="T7" fmla="*/ 0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96" y="0"/>
                    </a:moveTo>
                    <a:lnTo>
                      <a:pt x="0" y="96"/>
                    </a:lnTo>
                    <a:lnTo>
                      <a:pt x="240" y="48"/>
                    </a:lnTo>
                    <a:lnTo>
                      <a:pt x="96" y="0"/>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1999" name="Freeform 14"/>
              <p:cNvSpPr>
                <a:spLocks/>
              </p:cNvSpPr>
              <p:nvPr/>
            </p:nvSpPr>
            <p:spPr bwMode="auto">
              <a:xfrm>
                <a:off x="3146" y="1417"/>
                <a:ext cx="290" cy="406"/>
              </a:xfrm>
              <a:custGeom>
                <a:avLst/>
                <a:gdLst>
                  <a:gd name="T0" fmla="*/ 0 w 290"/>
                  <a:gd name="T1" fmla="*/ 406 h 406"/>
                  <a:gd name="T2" fmla="*/ 290 w 290"/>
                  <a:gd name="T3" fmla="*/ 178 h 406"/>
                  <a:gd name="T4" fmla="*/ 150 w 290"/>
                  <a:gd name="T5" fmla="*/ 0 h 406"/>
                  <a:gd name="T6" fmla="*/ 0 w 290"/>
                  <a:gd name="T7" fmla="*/ 406 h 406"/>
                  <a:gd name="T8" fmla="*/ 0 60000 65536"/>
                  <a:gd name="T9" fmla="*/ 0 60000 65536"/>
                  <a:gd name="T10" fmla="*/ 0 60000 65536"/>
                  <a:gd name="T11" fmla="*/ 0 60000 65536"/>
                  <a:gd name="T12" fmla="*/ 0 w 290"/>
                  <a:gd name="T13" fmla="*/ 0 h 406"/>
                  <a:gd name="T14" fmla="*/ 290 w 290"/>
                  <a:gd name="T15" fmla="*/ 406 h 406"/>
                </a:gdLst>
                <a:ahLst/>
                <a:cxnLst>
                  <a:cxn ang="T8">
                    <a:pos x="T0" y="T1"/>
                  </a:cxn>
                  <a:cxn ang="T9">
                    <a:pos x="T2" y="T3"/>
                  </a:cxn>
                  <a:cxn ang="T10">
                    <a:pos x="T4" y="T5"/>
                  </a:cxn>
                  <a:cxn ang="T11">
                    <a:pos x="T6" y="T7"/>
                  </a:cxn>
                </a:cxnLst>
                <a:rect l="T12" t="T13" r="T14" b="T15"/>
                <a:pathLst>
                  <a:path w="290" h="406">
                    <a:moveTo>
                      <a:pt x="0" y="406"/>
                    </a:moveTo>
                    <a:lnTo>
                      <a:pt x="290" y="178"/>
                    </a:lnTo>
                    <a:lnTo>
                      <a:pt x="150" y="0"/>
                    </a:lnTo>
                    <a:lnTo>
                      <a:pt x="0" y="406"/>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2000" name="Freeform 15"/>
              <p:cNvSpPr>
                <a:spLocks/>
              </p:cNvSpPr>
              <p:nvPr/>
            </p:nvSpPr>
            <p:spPr bwMode="auto">
              <a:xfrm>
                <a:off x="3296" y="1173"/>
                <a:ext cx="140" cy="422"/>
              </a:xfrm>
              <a:custGeom>
                <a:avLst/>
                <a:gdLst>
                  <a:gd name="T0" fmla="*/ 75 w 140"/>
                  <a:gd name="T1" fmla="*/ 0 h 422"/>
                  <a:gd name="T2" fmla="*/ 140 w 140"/>
                  <a:gd name="T3" fmla="*/ 422 h 422"/>
                  <a:gd name="T4" fmla="*/ 0 w 140"/>
                  <a:gd name="T5" fmla="*/ 244 h 422"/>
                  <a:gd name="T6" fmla="*/ 75 w 140"/>
                  <a:gd name="T7" fmla="*/ 0 h 422"/>
                  <a:gd name="T8" fmla="*/ 0 60000 65536"/>
                  <a:gd name="T9" fmla="*/ 0 60000 65536"/>
                  <a:gd name="T10" fmla="*/ 0 60000 65536"/>
                  <a:gd name="T11" fmla="*/ 0 60000 65536"/>
                  <a:gd name="T12" fmla="*/ 0 w 140"/>
                  <a:gd name="T13" fmla="*/ 0 h 422"/>
                  <a:gd name="T14" fmla="*/ 140 w 140"/>
                  <a:gd name="T15" fmla="*/ 422 h 422"/>
                </a:gdLst>
                <a:ahLst/>
                <a:cxnLst>
                  <a:cxn ang="T8">
                    <a:pos x="T0" y="T1"/>
                  </a:cxn>
                  <a:cxn ang="T9">
                    <a:pos x="T2" y="T3"/>
                  </a:cxn>
                  <a:cxn ang="T10">
                    <a:pos x="T4" y="T5"/>
                  </a:cxn>
                  <a:cxn ang="T11">
                    <a:pos x="T6" y="T7"/>
                  </a:cxn>
                </a:cxnLst>
                <a:rect l="T12" t="T13" r="T14" b="T15"/>
                <a:pathLst>
                  <a:path w="140" h="422">
                    <a:moveTo>
                      <a:pt x="75" y="0"/>
                    </a:moveTo>
                    <a:lnTo>
                      <a:pt x="140" y="422"/>
                    </a:lnTo>
                    <a:lnTo>
                      <a:pt x="0" y="244"/>
                    </a:lnTo>
                    <a:lnTo>
                      <a:pt x="75" y="0"/>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2001" name="Freeform 16"/>
              <p:cNvSpPr>
                <a:spLocks/>
              </p:cNvSpPr>
              <p:nvPr/>
            </p:nvSpPr>
            <p:spPr bwMode="auto">
              <a:xfrm>
                <a:off x="2396" y="1173"/>
                <a:ext cx="671" cy="569"/>
              </a:xfrm>
              <a:custGeom>
                <a:avLst/>
                <a:gdLst>
                  <a:gd name="T0" fmla="*/ 75 w 671"/>
                  <a:gd name="T1" fmla="*/ 569 h 569"/>
                  <a:gd name="T2" fmla="*/ 0 w 671"/>
                  <a:gd name="T3" fmla="*/ 243 h 569"/>
                  <a:gd name="T4" fmla="*/ 671 w 671"/>
                  <a:gd name="T5" fmla="*/ 0 h 569"/>
                  <a:gd name="T6" fmla="*/ 75 w 671"/>
                  <a:gd name="T7" fmla="*/ 569 h 569"/>
                  <a:gd name="T8" fmla="*/ 0 60000 65536"/>
                  <a:gd name="T9" fmla="*/ 0 60000 65536"/>
                  <a:gd name="T10" fmla="*/ 0 60000 65536"/>
                  <a:gd name="T11" fmla="*/ 0 60000 65536"/>
                  <a:gd name="T12" fmla="*/ 0 w 671"/>
                  <a:gd name="T13" fmla="*/ 0 h 569"/>
                  <a:gd name="T14" fmla="*/ 671 w 671"/>
                  <a:gd name="T15" fmla="*/ 569 h 569"/>
                </a:gdLst>
                <a:ahLst/>
                <a:cxnLst>
                  <a:cxn ang="T8">
                    <a:pos x="T0" y="T1"/>
                  </a:cxn>
                  <a:cxn ang="T9">
                    <a:pos x="T2" y="T3"/>
                  </a:cxn>
                  <a:cxn ang="T10">
                    <a:pos x="T4" y="T5"/>
                  </a:cxn>
                  <a:cxn ang="T11">
                    <a:pos x="T6" y="T7"/>
                  </a:cxn>
                </a:cxnLst>
                <a:rect l="T12" t="T13" r="T14" b="T15"/>
                <a:pathLst>
                  <a:path w="671" h="569">
                    <a:moveTo>
                      <a:pt x="75" y="569"/>
                    </a:moveTo>
                    <a:lnTo>
                      <a:pt x="0" y="243"/>
                    </a:lnTo>
                    <a:lnTo>
                      <a:pt x="671" y="0"/>
                    </a:lnTo>
                    <a:lnTo>
                      <a:pt x="75" y="569"/>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2002" name="Freeform 17"/>
              <p:cNvSpPr>
                <a:spLocks/>
              </p:cNvSpPr>
              <p:nvPr/>
            </p:nvSpPr>
            <p:spPr bwMode="auto">
              <a:xfrm>
                <a:off x="2396" y="1092"/>
                <a:ext cx="665" cy="325"/>
              </a:xfrm>
              <a:custGeom>
                <a:avLst/>
                <a:gdLst>
                  <a:gd name="T0" fmla="*/ 0 w 665"/>
                  <a:gd name="T1" fmla="*/ 325 h 325"/>
                  <a:gd name="T2" fmla="*/ 75 w 665"/>
                  <a:gd name="T3" fmla="*/ 0 h 325"/>
                  <a:gd name="T4" fmla="*/ 665 w 665"/>
                  <a:gd name="T5" fmla="*/ 81 h 325"/>
                  <a:gd name="T6" fmla="*/ 0 w 665"/>
                  <a:gd name="T7" fmla="*/ 325 h 325"/>
                  <a:gd name="T8" fmla="*/ 0 60000 65536"/>
                  <a:gd name="T9" fmla="*/ 0 60000 65536"/>
                  <a:gd name="T10" fmla="*/ 0 60000 65536"/>
                  <a:gd name="T11" fmla="*/ 0 60000 65536"/>
                  <a:gd name="T12" fmla="*/ 0 w 665"/>
                  <a:gd name="T13" fmla="*/ 0 h 325"/>
                  <a:gd name="T14" fmla="*/ 665 w 665"/>
                  <a:gd name="T15" fmla="*/ 325 h 325"/>
                </a:gdLst>
                <a:ahLst/>
                <a:cxnLst>
                  <a:cxn ang="T8">
                    <a:pos x="T0" y="T1"/>
                  </a:cxn>
                  <a:cxn ang="T9">
                    <a:pos x="T2" y="T3"/>
                  </a:cxn>
                  <a:cxn ang="T10">
                    <a:pos x="T4" y="T5"/>
                  </a:cxn>
                  <a:cxn ang="T11">
                    <a:pos x="T6" y="T7"/>
                  </a:cxn>
                </a:cxnLst>
                <a:rect l="T12" t="T13" r="T14" b="T15"/>
                <a:pathLst>
                  <a:path w="665" h="325">
                    <a:moveTo>
                      <a:pt x="0" y="325"/>
                    </a:moveTo>
                    <a:lnTo>
                      <a:pt x="75" y="0"/>
                    </a:lnTo>
                    <a:lnTo>
                      <a:pt x="665" y="81"/>
                    </a:lnTo>
                    <a:lnTo>
                      <a:pt x="0" y="325"/>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2003" name="Freeform 18"/>
              <p:cNvSpPr>
                <a:spLocks/>
              </p:cNvSpPr>
              <p:nvPr/>
            </p:nvSpPr>
            <p:spPr bwMode="auto">
              <a:xfrm>
                <a:off x="2471" y="848"/>
                <a:ext cx="604" cy="328"/>
              </a:xfrm>
              <a:custGeom>
                <a:avLst/>
                <a:gdLst>
                  <a:gd name="T0" fmla="*/ 300 w 604"/>
                  <a:gd name="T1" fmla="*/ 0 h 328"/>
                  <a:gd name="T2" fmla="*/ 604 w 604"/>
                  <a:gd name="T3" fmla="*/ 328 h 328"/>
                  <a:gd name="T4" fmla="*/ 0 w 604"/>
                  <a:gd name="T5" fmla="*/ 244 h 328"/>
                  <a:gd name="T6" fmla="*/ 300 w 604"/>
                  <a:gd name="T7" fmla="*/ 0 h 328"/>
                  <a:gd name="T8" fmla="*/ 0 60000 65536"/>
                  <a:gd name="T9" fmla="*/ 0 60000 65536"/>
                  <a:gd name="T10" fmla="*/ 0 60000 65536"/>
                  <a:gd name="T11" fmla="*/ 0 60000 65536"/>
                  <a:gd name="T12" fmla="*/ 0 w 604"/>
                  <a:gd name="T13" fmla="*/ 0 h 328"/>
                  <a:gd name="T14" fmla="*/ 604 w 604"/>
                  <a:gd name="T15" fmla="*/ 328 h 328"/>
                </a:gdLst>
                <a:ahLst/>
                <a:cxnLst>
                  <a:cxn ang="T8">
                    <a:pos x="T0" y="T1"/>
                  </a:cxn>
                  <a:cxn ang="T9">
                    <a:pos x="T2" y="T3"/>
                  </a:cxn>
                  <a:cxn ang="T10">
                    <a:pos x="T4" y="T5"/>
                  </a:cxn>
                  <a:cxn ang="T11">
                    <a:pos x="T6" y="T7"/>
                  </a:cxn>
                </a:cxnLst>
                <a:rect l="T12" t="T13" r="T14" b="T15"/>
                <a:pathLst>
                  <a:path w="604" h="328">
                    <a:moveTo>
                      <a:pt x="300" y="0"/>
                    </a:moveTo>
                    <a:lnTo>
                      <a:pt x="604" y="328"/>
                    </a:lnTo>
                    <a:lnTo>
                      <a:pt x="0" y="244"/>
                    </a:lnTo>
                    <a:lnTo>
                      <a:pt x="300" y="0"/>
                    </a:lnTo>
                    <a:close/>
                  </a:path>
                </a:pathLst>
              </a:custGeom>
              <a:solidFill>
                <a:srgbClr val="C0C0C0"/>
              </a:solidFill>
              <a:ln w="12700">
                <a:solidFill>
                  <a:srgbClr val="000000"/>
                </a:solidFill>
                <a:round/>
                <a:headEnd/>
                <a:tailEnd/>
              </a:ln>
            </p:spPr>
            <p:txBody>
              <a:bodyPr anchor="ctr"/>
              <a:lstStyle/>
              <a:p>
                <a:pPr eaLnBrk="0" hangingPunct="0"/>
                <a:endParaRPr lang="zh-CN" altLang="en-US"/>
              </a:p>
            </p:txBody>
          </p:sp>
          <p:sp>
            <p:nvSpPr>
              <p:cNvPr id="42004" name="Freeform 19"/>
              <p:cNvSpPr>
                <a:spLocks/>
              </p:cNvSpPr>
              <p:nvPr/>
            </p:nvSpPr>
            <p:spPr bwMode="auto">
              <a:xfrm>
                <a:off x="2473" y="1736"/>
                <a:ext cx="307" cy="264"/>
              </a:xfrm>
              <a:custGeom>
                <a:avLst/>
                <a:gdLst>
                  <a:gd name="T0" fmla="*/ 0 w 307"/>
                  <a:gd name="T1" fmla="*/ 0 h 264"/>
                  <a:gd name="T2" fmla="*/ 307 w 307"/>
                  <a:gd name="T3" fmla="*/ 168 h 264"/>
                  <a:gd name="T4" fmla="*/ 67 w 307"/>
                  <a:gd name="T5" fmla="*/ 264 h 264"/>
                  <a:gd name="T6" fmla="*/ 0 w 307"/>
                  <a:gd name="T7" fmla="*/ 0 h 264"/>
                  <a:gd name="T8" fmla="*/ 0 60000 65536"/>
                  <a:gd name="T9" fmla="*/ 0 60000 65536"/>
                  <a:gd name="T10" fmla="*/ 0 60000 65536"/>
                  <a:gd name="T11" fmla="*/ 0 60000 65536"/>
                  <a:gd name="T12" fmla="*/ 0 w 307"/>
                  <a:gd name="T13" fmla="*/ 0 h 264"/>
                  <a:gd name="T14" fmla="*/ 307 w 307"/>
                  <a:gd name="T15" fmla="*/ 264 h 264"/>
                </a:gdLst>
                <a:ahLst/>
                <a:cxnLst>
                  <a:cxn ang="T8">
                    <a:pos x="T0" y="T1"/>
                  </a:cxn>
                  <a:cxn ang="T9">
                    <a:pos x="T2" y="T3"/>
                  </a:cxn>
                  <a:cxn ang="T10">
                    <a:pos x="T4" y="T5"/>
                  </a:cxn>
                  <a:cxn ang="T11">
                    <a:pos x="T6" y="T7"/>
                  </a:cxn>
                </a:cxnLst>
                <a:rect l="T12" t="T13" r="T14" b="T15"/>
                <a:pathLst>
                  <a:path w="307" h="264">
                    <a:moveTo>
                      <a:pt x="0" y="0"/>
                    </a:moveTo>
                    <a:lnTo>
                      <a:pt x="307" y="168"/>
                    </a:lnTo>
                    <a:lnTo>
                      <a:pt x="67" y="264"/>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05" name="Freeform 20"/>
              <p:cNvSpPr>
                <a:spLocks/>
              </p:cNvSpPr>
              <p:nvPr/>
            </p:nvSpPr>
            <p:spPr bwMode="auto">
              <a:xfrm>
                <a:off x="2783" y="1824"/>
                <a:ext cx="362" cy="203"/>
              </a:xfrm>
              <a:custGeom>
                <a:avLst/>
                <a:gdLst>
                  <a:gd name="T0" fmla="*/ 0 w 362"/>
                  <a:gd name="T1" fmla="*/ 77 h 203"/>
                  <a:gd name="T2" fmla="*/ 253 w 362"/>
                  <a:gd name="T3" fmla="*/ 203 h 203"/>
                  <a:gd name="T4" fmla="*/ 362 w 362"/>
                  <a:gd name="T5" fmla="*/ 0 h 203"/>
                  <a:gd name="T6" fmla="*/ 0 w 362"/>
                  <a:gd name="T7" fmla="*/ 77 h 203"/>
                  <a:gd name="T8" fmla="*/ 0 60000 65536"/>
                  <a:gd name="T9" fmla="*/ 0 60000 65536"/>
                  <a:gd name="T10" fmla="*/ 0 60000 65536"/>
                  <a:gd name="T11" fmla="*/ 0 60000 65536"/>
                  <a:gd name="T12" fmla="*/ 0 w 362"/>
                  <a:gd name="T13" fmla="*/ 0 h 203"/>
                  <a:gd name="T14" fmla="*/ 362 w 362"/>
                  <a:gd name="T15" fmla="*/ 203 h 203"/>
                </a:gdLst>
                <a:ahLst/>
                <a:cxnLst>
                  <a:cxn ang="T8">
                    <a:pos x="T0" y="T1"/>
                  </a:cxn>
                  <a:cxn ang="T9">
                    <a:pos x="T2" y="T3"/>
                  </a:cxn>
                  <a:cxn ang="T10">
                    <a:pos x="T4" y="T5"/>
                  </a:cxn>
                  <a:cxn ang="T11">
                    <a:pos x="T6" y="T7"/>
                  </a:cxn>
                </a:cxnLst>
                <a:rect l="T12" t="T13" r="T14" b="T15"/>
                <a:pathLst>
                  <a:path w="362" h="203">
                    <a:moveTo>
                      <a:pt x="0" y="77"/>
                    </a:moveTo>
                    <a:lnTo>
                      <a:pt x="253" y="203"/>
                    </a:lnTo>
                    <a:lnTo>
                      <a:pt x="362" y="0"/>
                    </a:lnTo>
                    <a:lnTo>
                      <a:pt x="0" y="77"/>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06" name="Freeform 21"/>
              <p:cNvSpPr>
                <a:spLocks/>
              </p:cNvSpPr>
              <p:nvPr/>
            </p:nvSpPr>
            <p:spPr bwMode="auto">
              <a:xfrm>
                <a:off x="3148" y="1597"/>
                <a:ext cx="291" cy="267"/>
              </a:xfrm>
              <a:custGeom>
                <a:avLst/>
                <a:gdLst>
                  <a:gd name="T0" fmla="*/ 0 w 291"/>
                  <a:gd name="T1" fmla="*/ 222 h 267"/>
                  <a:gd name="T2" fmla="*/ 259 w 291"/>
                  <a:gd name="T3" fmla="*/ 267 h 267"/>
                  <a:gd name="T4" fmla="*/ 291 w 291"/>
                  <a:gd name="T5" fmla="*/ 0 h 267"/>
                  <a:gd name="T6" fmla="*/ 0 w 291"/>
                  <a:gd name="T7" fmla="*/ 222 h 267"/>
                  <a:gd name="T8" fmla="*/ 0 60000 65536"/>
                  <a:gd name="T9" fmla="*/ 0 60000 65536"/>
                  <a:gd name="T10" fmla="*/ 0 60000 65536"/>
                  <a:gd name="T11" fmla="*/ 0 60000 65536"/>
                  <a:gd name="T12" fmla="*/ 0 w 291"/>
                  <a:gd name="T13" fmla="*/ 0 h 267"/>
                  <a:gd name="T14" fmla="*/ 291 w 291"/>
                  <a:gd name="T15" fmla="*/ 267 h 267"/>
                </a:gdLst>
                <a:ahLst/>
                <a:cxnLst>
                  <a:cxn ang="T8">
                    <a:pos x="T0" y="T1"/>
                  </a:cxn>
                  <a:cxn ang="T9">
                    <a:pos x="T2" y="T3"/>
                  </a:cxn>
                  <a:cxn ang="T10">
                    <a:pos x="T4" y="T5"/>
                  </a:cxn>
                  <a:cxn ang="T11">
                    <a:pos x="T6" y="T7"/>
                  </a:cxn>
                </a:cxnLst>
                <a:rect l="T12" t="T13" r="T14" b="T15"/>
                <a:pathLst>
                  <a:path w="291" h="267">
                    <a:moveTo>
                      <a:pt x="0" y="222"/>
                    </a:moveTo>
                    <a:lnTo>
                      <a:pt x="259" y="267"/>
                    </a:lnTo>
                    <a:lnTo>
                      <a:pt x="291" y="0"/>
                    </a:lnTo>
                    <a:lnTo>
                      <a:pt x="0" y="222"/>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07" name="Freeform 22"/>
              <p:cNvSpPr>
                <a:spLocks/>
              </p:cNvSpPr>
              <p:nvPr/>
            </p:nvSpPr>
            <p:spPr bwMode="auto">
              <a:xfrm>
                <a:off x="3372" y="1173"/>
                <a:ext cx="251" cy="424"/>
              </a:xfrm>
              <a:custGeom>
                <a:avLst/>
                <a:gdLst>
                  <a:gd name="T0" fmla="*/ 69 w 251"/>
                  <a:gd name="T1" fmla="*/ 424 h 424"/>
                  <a:gd name="T2" fmla="*/ 0 w 251"/>
                  <a:gd name="T3" fmla="*/ 0 h 424"/>
                  <a:gd name="T4" fmla="*/ 251 w 251"/>
                  <a:gd name="T5" fmla="*/ 179 h 424"/>
                  <a:gd name="T6" fmla="*/ 69 w 251"/>
                  <a:gd name="T7" fmla="*/ 424 h 424"/>
                  <a:gd name="T8" fmla="*/ 0 60000 65536"/>
                  <a:gd name="T9" fmla="*/ 0 60000 65536"/>
                  <a:gd name="T10" fmla="*/ 0 60000 65536"/>
                  <a:gd name="T11" fmla="*/ 0 60000 65536"/>
                  <a:gd name="T12" fmla="*/ 0 w 251"/>
                  <a:gd name="T13" fmla="*/ 0 h 424"/>
                  <a:gd name="T14" fmla="*/ 251 w 251"/>
                  <a:gd name="T15" fmla="*/ 424 h 424"/>
                </a:gdLst>
                <a:ahLst/>
                <a:cxnLst>
                  <a:cxn ang="T8">
                    <a:pos x="T0" y="T1"/>
                  </a:cxn>
                  <a:cxn ang="T9">
                    <a:pos x="T2" y="T3"/>
                  </a:cxn>
                  <a:cxn ang="T10">
                    <a:pos x="T4" y="T5"/>
                  </a:cxn>
                  <a:cxn ang="T11">
                    <a:pos x="T6" y="T7"/>
                  </a:cxn>
                </a:cxnLst>
                <a:rect l="T12" t="T13" r="T14" b="T15"/>
                <a:pathLst>
                  <a:path w="251" h="424">
                    <a:moveTo>
                      <a:pt x="69" y="424"/>
                    </a:moveTo>
                    <a:lnTo>
                      <a:pt x="0" y="0"/>
                    </a:lnTo>
                    <a:lnTo>
                      <a:pt x="251" y="179"/>
                    </a:lnTo>
                    <a:lnTo>
                      <a:pt x="69" y="424"/>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08" name="Freeform 23"/>
              <p:cNvSpPr>
                <a:spLocks/>
              </p:cNvSpPr>
              <p:nvPr/>
            </p:nvSpPr>
            <p:spPr bwMode="auto">
              <a:xfrm>
                <a:off x="2268" y="1419"/>
                <a:ext cx="200" cy="317"/>
              </a:xfrm>
              <a:custGeom>
                <a:avLst/>
                <a:gdLst>
                  <a:gd name="T0" fmla="*/ 200 w 200"/>
                  <a:gd name="T1" fmla="*/ 317 h 317"/>
                  <a:gd name="T2" fmla="*/ 0 w 200"/>
                  <a:gd name="T3" fmla="*/ 197 h 317"/>
                  <a:gd name="T4" fmla="*/ 125 w 200"/>
                  <a:gd name="T5" fmla="*/ 0 h 317"/>
                  <a:gd name="T6" fmla="*/ 200 w 200"/>
                  <a:gd name="T7" fmla="*/ 317 h 317"/>
                  <a:gd name="T8" fmla="*/ 0 60000 65536"/>
                  <a:gd name="T9" fmla="*/ 0 60000 65536"/>
                  <a:gd name="T10" fmla="*/ 0 60000 65536"/>
                  <a:gd name="T11" fmla="*/ 0 60000 65536"/>
                  <a:gd name="T12" fmla="*/ 0 w 200"/>
                  <a:gd name="T13" fmla="*/ 0 h 317"/>
                  <a:gd name="T14" fmla="*/ 200 w 200"/>
                  <a:gd name="T15" fmla="*/ 317 h 317"/>
                </a:gdLst>
                <a:ahLst/>
                <a:cxnLst>
                  <a:cxn ang="T8">
                    <a:pos x="T0" y="T1"/>
                  </a:cxn>
                  <a:cxn ang="T9">
                    <a:pos x="T2" y="T3"/>
                  </a:cxn>
                  <a:cxn ang="T10">
                    <a:pos x="T4" y="T5"/>
                  </a:cxn>
                  <a:cxn ang="T11">
                    <a:pos x="T6" y="T7"/>
                  </a:cxn>
                </a:cxnLst>
                <a:rect l="T12" t="T13" r="T14" b="T15"/>
                <a:pathLst>
                  <a:path w="200" h="317">
                    <a:moveTo>
                      <a:pt x="200" y="317"/>
                    </a:moveTo>
                    <a:lnTo>
                      <a:pt x="0" y="197"/>
                    </a:lnTo>
                    <a:lnTo>
                      <a:pt x="125" y="0"/>
                    </a:lnTo>
                    <a:lnTo>
                      <a:pt x="200" y="317"/>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09" name="Freeform 24"/>
              <p:cNvSpPr>
                <a:spLocks/>
              </p:cNvSpPr>
              <p:nvPr/>
            </p:nvSpPr>
            <p:spPr bwMode="auto">
              <a:xfrm>
                <a:off x="2292" y="1088"/>
                <a:ext cx="181" cy="325"/>
              </a:xfrm>
              <a:custGeom>
                <a:avLst/>
                <a:gdLst>
                  <a:gd name="T0" fmla="*/ 101 w 181"/>
                  <a:gd name="T1" fmla="*/ 325 h 325"/>
                  <a:gd name="T2" fmla="*/ 0 w 181"/>
                  <a:gd name="T3" fmla="*/ 131 h 325"/>
                  <a:gd name="T4" fmla="*/ 181 w 181"/>
                  <a:gd name="T5" fmla="*/ 0 h 325"/>
                  <a:gd name="T6" fmla="*/ 101 w 181"/>
                  <a:gd name="T7" fmla="*/ 325 h 325"/>
                  <a:gd name="T8" fmla="*/ 0 60000 65536"/>
                  <a:gd name="T9" fmla="*/ 0 60000 65536"/>
                  <a:gd name="T10" fmla="*/ 0 60000 65536"/>
                  <a:gd name="T11" fmla="*/ 0 60000 65536"/>
                  <a:gd name="T12" fmla="*/ 0 w 181"/>
                  <a:gd name="T13" fmla="*/ 0 h 325"/>
                  <a:gd name="T14" fmla="*/ 181 w 181"/>
                  <a:gd name="T15" fmla="*/ 325 h 325"/>
                </a:gdLst>
                <a:ahLst/>
                <a:cxnLst>
                  <a:cxn ang="T8">
                    <a:pos x="T0" y="T1"/>
                  </a:cxn>
                  <a:cxn ang="T9">
                    <a:pos x="T2" y="T3"/>
                  </a:cxn>
                  <a:cxn ang="T10">
                    <a:pos x="T4" y="T5"/>
                  </a:cxn>
                  <a:cxn ang="T11">
                    <a:pos x="T6" y="T7"/>
                  </a:cxn>
                </a:cxnLst>
                <a:rect l="T12" t="T13" r="T14" b="T15"/>
                <a:pathLst>
                  <a:path w="181" h="325">
                    <a:moveTo>
                      <a:pt x="101" y="325"/>
                    </a:moveTo>
                    <a:lnTo>
                      <a:pt x="0" y="131"/>
                    </a:lnTo>
                    <a:lnTo>
                      <a:pt x="181" y="0"/>
                    </a:lnTo>
                    <a:lnTo>
                      <a:pt x="101" y="325"/>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0" name="Freeform 25"/>
              <p:cNvSpPr>
                <a:spLocks/>
              </p:cNvSpPr>
              <p:nvPr/>
            </p:nvSpPr>
            <p:spPr bwMode="auto">
              <a:xfrm>
                <a:off x="2471" y="845"/>
                <a:ext cx="301" cy="246"/>
              </a:xfrm>
              <a:custGeom>
                <a:avLst/>
                <a:gdLst>
                  <a:gd name="T0" fmla="*/ 0 w 301"/>
                  <a:gd name="T1" fmla="*/ 246 h 246"/>
                  <a:gd name="T2" fmla="*/ 301 w 301"/>
                  <a:gd name="T3" fmla="*/ 0 h 246"/>
                  <a:gd name="T4" fmla="*/ 29 w 301"/>
                  <a:gd name="T5" fmla="*/ 16 h 246"/>
                  <a:gd name="T6" fmla="*/ 0 w 301"/>
                  <a:gd name="T7" fmla="*/ 246 h 246"/>
                  <a:gd name="T8" fmla="*/ 0 60000 65536"/>
                  <a:gd name="T9" fmla="*/ 0 60000 65536"/>
                  <a:gd name="T10" fmla="*/ 0 60000 65536"/>
                  <a:gd name="T11" fmla="*/ 0 60000 65536"/>
                  <a:gd name="T12" fmla="*/ 0 w 301"/>
                  <a:gd name="T13" fmla="*/ 0 h 246"/>
                  <a:gd name="T14" fmla="*/ 301 w 301"/>
                  <a:gd name="T15" fmla="*/ 246 h 246"/>
                </a:gdLst>
                <a:ahLst/>
                <a:cxnLst>
                  <a:cxn ang="T8">
                    <a:pos x="T0" y="T1"/>
                  </a:cxn>
                  <a:cxn ang="T9">
                    <a:pos x="T2" y="T3"/>
                  </a:cxn>
                  <a:cxn ang="T10">
                    <a:pos x="T4" y="T5"/>
                  </a:cxn>
                  <a:cxn ang="T11">
                    <a:pos x="T6" y="T7"/>
                  </a:cxn>
                </a:cxnLst>
                <a:rect l="T12" t="T13" r="T14" b="T15"/>
                <a:pathLst>
                  <a:path w="301" h="246">
                    <a:moveTo>
                      <a:pt x="0" y="246"/>
                    </a:moveTo>
                    <a:lnTo>
                      <a:pt x="301" y="0"/>
                    </a:lnTo>
                    <a:lnTo>
                      <a:pt x="29" y="16"/>
                    </a:lnTo>
                    <a:lnTo>
                      <a:pt x="0" y="246"/>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1" name="Freeform 26"/>
              <p:cNvSpPr>
                <a:spLocks/>
              </p:cNvSpPr>
              <p:nvPr/>
            </p:nvSpPr>
            <p:spPr bwMode="auto">
              <a:xfrm>
                <a:off x="2772" y="685"/>
                <a:ext cx="376" cy="160"/>
              </a:xfrm>
              <a:custGeom>
                <a:avLst/>
                <a:gdLst>
                  <a:gd name="T0" fmla="*/ 0 w 376"/>
                  <a:gd name="T1" fmla="*/ 160 h 160"/>
                  <a:gd name="T2" fmla="*/ 376 w 376"/>
                  <a:gd name="T3" fmla="*/ 160 h 160"/>
                  <a:gd name="T4" fmla="*/ 179 w 376"/>
                  <a:gd name="T5" fmla="*/ 0 h 160"/>
                  <a:gd name="T6" fmla="*/ 0 w 376"/>
                  <a:gd name="T7" fmla="*/ 160 h 160"/>
                  <a:gd name="T8" fmla="*/ 0 60000 65536"/>
                  <a:gd name="T9" fmla="*/ 0 60000 65536"/>
                  <a:gd name="T10" fmla="*/ 0 60000 65536"/>
                  <a:gd name="T11" fmla="*/ 0 60000 65536"/>
                  <a:gd name="T12" fmla="*/ 0 w 376"/>
                  <a:gd name="T13" fmla="*/ 0 h 160"/>
                  <a:gd name="T14" fmla="*/ 376 w 376"/>
                  <a:gd name="T15" fmla="*/ 160 h 160"/>
                </a:gdLst>
                <a:ahLst/>
                <a:cxnLst>
                  <a:cxn ang="T8">
                    <a:pos x="T0" y="T1"/>
                  </a:cxn>
                  <a:cxn ang="T9">
                    <a:pos x="T2" y="T3"/>
                  </a:cxn>
                  <a:cxn ang="T10">
                    <a:pos x="T4" y="T5"/>
                  </a:cxn>
                  <a:cxn ang="T11">
                    <a:pos x="T6" y="T7"/>
                  </a:cxn>
                </a:cxnLst>
                <a:rect l="T12" t="T13" r="T14" b="T15"/>
                <a:pathLst>
                  <a:path w="376" h="160">
                    <a:moveTo>
                      <a:pt x="0" y="160"/>
                    </a:moveTo>
                    <a:lnTo>
                      <a:pt x="376" y="160"/>
                    </a:lnTo>
                    <a:lnTo>
                      <a:pt x="179" y="0"/>
                    </a:lnTo>
                    <a:lnTo>
                      <a:pt x="0" y="16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2" name="Freeform 27"/>
              <p:cNvSpPr>
                <a:spLocks/>
              </p:cNvSpPr>
              <p:nvPr/>
            </p:nvSpPr>
            <p:spPr bwMode="auto">
              <a:xfrm>
                <a:off x="3145" y="848"/>
                <a:ext cx="267" cy="328"/>
              </a:xfrm>
              <a:custGeom>
                <a:avLst/>
                <a:gdLst>
                  <a:gd name="T0" fmla="*/ 0 w 267"/>
                  <a:gd name="T1" fmla="*/ 0 h 328"/>
                  <a:gd name="T2" fmla="*/ 230 w 267"/>
                  <a:gd name="T3" fmla="*/ 328 h 328"/>
                  <a:gd name="T4" fmla="*/ 267 w 267"/>
                  <a:gd name="T5" fmla="*/ 64 h 328"/>
                  <a:gd name="T6" fmla="*/ 0 w 267"/>
                  <a:gd name="T7" fmla="*/ 0 h 328"/>
                  <a:gd name="T8" fmla="*/ 0 60000 65536"/>
                  <a:gd name="T9" fmla="*/ 0 60000 65536"/>
                  <a:gd name="T10" fmla="*/ 0 60000 65536"/>
                  <a:gd name="T11" fmla="*/ 0 60000 65536"/>
                  <a:gd name="T12" fmla="*/ 0 w 267"/>
                  <a:gd name="T13" fmla="*/ 0 h 328"/>
                  <a:gd name="T14" fmla="*/ 267 w 267"/>
                  <a:gd name="T15" fmla="*/ 328 h 328"/>
                </a:gdLst>
                <a:ahLst/>
                <a:cxnLst>
                  <a:cxn ang="T8">
                    <a:pos x="T0" y="T1"/>
                  </a:cxn>
                  <a:cxn ang="T9">
                    <a:pos x="T2" y="T3"/>
                  </a:cxn>
                  <a:cxn ang="T10">
                    <a:pos x="T4" y="T5"/>
                  </a:cxn>
                  <a:cxn ang="T11">
                    <a:pos x="T6" y="T7"/>
                  </a:cxn>
                </a:cxnLst>
                <a:rect l="T12" t="T13" r="T14" b="T15"/>
                <a:pathLst>
                  <a:path w="267" h="328">
                    <a:moveTo>
                      <a:pt x="0" y="0"/>
                    </a:moveTo>
                    <a:lnTo>
                      <a:pt x="230" y="328"/>
                    </a:lnTo>
                    <a:lnTo>
                      <a:pt x="267" y="64"/>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3" name="Freeform 28"/>
              <p:cNvSpPr>
                <a:spLocks/>
              </p:cNvSpPr>
              <p:nvPr/>
            </p:nvSpPr>
            <p:spPr bwMode="auto">
              <a:xfrm>
                <a:off x="2268" y="1619"/>
                <a:ext cx="200" cy="272"/>
              </a:xfrm>
              <a:custGeom>
                <a:avLst/>
                <a:gdLst>
                  <a:gd name="T0" fmla="*/ 0 w 200"/>
                  <a:gd name="T1" fmla="*/ 0 h 272"/>
                  <a:gd name="T2" fmla="*/ 0 w 200"/>
                  <a:gd name="T3" fmla="*/ 272 h 272"/>
                  <a:gd name="T4" fmla="*/ 200 w 200"/>
                  <a:gd name="T5" fmla="*/ 120 h 272"/>
                  <a:gd name="T6" fmla="*/ 0 w 200"/>
                  <a:gd name="T7" fmla="*/ 0 h 272"/>
                  <a:gd name="T8" fmla="*/ 0 60000 65536"/>
                  <a:gd name="T9" fmla="*/ 0 60000 65536"/>
                  <a:gd name="T10" fmla="*/ 0 60000 65536"/>
                  <a:gd name="T11" fmla="*/ 0 60000 65536"/>
                  <a:gd name="T12" fmla="*/ 0 w 200"/>
                  <a:gd name="T13" fmla="*/ 0 h 272"/>
                  <a:gd name="T14" fmla="*/ 200 w 200"/>
                  <a:gd name="T15" fmla="*/ 272 h 272"/>
                </a:gdLst>
                <a:ahLst/>
                <a:cxnLst>
                  <a:cxn ang="T8">
                    <a:pos x="T0" y="T1"/>
                  </a:cxn>
                  <a:cxn ang="T9">
                    <a:pos x="T2" y="T3"/>
                  </a:cxn>
                  <a:cxn ang="T10">
                    <a:pos x="T4" y="T5"/>
                  </a:cxn>
                  <a:cxn ang="T11">
                    <a:pos x="T6" y="T7"/>
                  </a:cxn>
                </a:cxnLst>
                <a:rect l="T12" t="T13" r="T14" b="T15"/>
                <a:pathLst>
                  <a:path w="200" h="272">
                    <a:moveTo>
                      <a:pt x="0" y="0"/>
                    </a:moveTo>
                    <a:lnTo>
                      <a:pt x="0" y="272"/>
                    </a:lnTo>
                    <a:lnTo>
                      <a:pt x="200" y="120"/>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4" name="Freeform 29"/>
              <p:cNvSpPr>
                <a:spLocks/>
              </p:cNvSpPr>
              <p:nvPr/>
            </p:nvSpPr>
            <p:spPr bwMode="auto">
              <a:xfrm>
                <a:off x="2271" y="1736"/>
                <a:ext cx="266" cy="261"/>
              </a:xfrm>
              <a:custGeom>
                <a:avLst/>
                <a:gdLst>
                  <a:gd name="T0" fmla="*/ 266 w 266"/>
                  <a:gd name="T1" fmla="*/ 261 h 261"/>
                  <a:gd name="T2" fmla="*/ 0 w 266"/>
                  <a:gd name="T3" fmla="*/ 149 h 261"/>
                  <a:gd name="T4" fmla="*/ 197 w 266"/>
                  <a:gd name="T5" fmla="*/ 0 h 261"/>
                  <a:gd name="T6" fmla="*/ 266 w 266"/>
                  <a:gd name="T7" fmla="*/ 261 h 261"/>
                  <a:gd name="T8" fmla="*/ 0 60000 65536"/>
                  <a:gd name="T9" fmla="*/ 0 60000 65536"/>
                  <a:gd name="T10" fmla="*/ 0 60000 65536"/>
                  <a:gd name="T11" fmla="*/ 0 60000 65536"/>
                  <a:gd name="T12" fmla="*/ 0 w 266"/>
                  <a:gd name="T13" fmla="*/ 0 h 261"/>
                  <a:gd name="T14" fmla="*/ 266 w 266"/>
                  <a:gd name="T15" fmla="*/ 261 h 261"/>
                </a:gdLst>
                <a:ahLst/>
                <a:cxnLst>
                  <a:cxn ang="T8">
                    <a:pos x="T0" y="T1"/>
                  </a:cxn>
                  <a:cxn ang="T9">
                    <a:pos x="T2" y="T3"/>
                  </a:cxn>
                  <a:cxn ang="T10">
                    <a:pos x="T4" y="T5"/>
                  </a:cxn>
                  <a:cxn ang="T11">
                    <a:pos x="T6" y="T7"/>
                  </a:cxn>
                </a:cxnLst>
                <a:rect l="T12" t="T13" r="T14" b="T15"/>
                <a:pathLst>
                  <a:path w="266" h="261">
                    <a:moveTo>
                      <a:pt x="266" y="261"/>
                    </a:moveTo>
                    <a:lnTo>
                      <a:pt x="0" y="149"/>
                    </a:lnTo>
                    <a:lnTo>
                      <a:pt x="197" y="0"/>
                    </a:lnTo>
                    <a:lnTo>
                      <a:pt x="266" y="261"/>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5" name="Freeform 30"/>
              <p:cNvSpPr>
                <a:spLocks/>
              </p:cNvSpPr>
              <p:nvPr/>
            </p:nvSpPr>
            <p:spPr bwMode="auto">
              <a:xfrm>
                <a:off x="2543" y="1907"/>
                <a:ext cx="234" cy="208"/>
              </a:xfrm>
              <a:custGeom>
                <a:avLst/>
                <a:gdLst>
                  <a:gd name="T0" fmla="*/ 0 w 234"/>
                  <a:gd name="T1" fmla="*/ 90 h 208"/>
                  <a:gd name="T2" fmla="*/ 221 w 234"/>
                  <a:gd name="T3" fmla="*/ 208 h 208"/>
                  <a:gd name="T4" fmla="*/ 234 w 234"/>
                  <a:gd name="T5" fmla="*/ 0 h 208"/>
                  <a:gd name="T6" fmla="*/ 0 w 234"/>
                  <a:gd name="T7" fmla="*/ 90 h 208"/>
                  <a:gd name="T8" fmla="*/ 0 60000 65536"/>
                  <a:gd name="T9" fmla="*/ 0 60000 65536"/>
                  <a:gd name="T10" fmla="*/ 0 60000 65536"/>
                  <a:gd name="T11" fmla="*/ 0 60000 65536"/>
                  <a:gd name="T12" fmla="*/ 0 w 234"/>
                  <a:gd name="T13" fmla="*/ 0 h 208"/>
                  <a:gd name="T14" fmla="*/ 234 w 234"/>
                  <a:gd name="T15" fmla="*/ 208 h 208"/>
                </a:gdLst>
                <a:ahLst/>
                <a:cxnLst>
                  <a:cxn ang="T8">
                    <a:pos x="T0" y="T1"/>
                  </a:cxn>
                  <a:cxn ang="T9">
                    <a:pos x="T2" y="T3"/>
                  </a:cxn>
                  <a:cxn ang="T10">
                    <a:pos x="T4" y="T5"/>
                  </a:cxn>
                  <a:cxn ang="T11">
                    <a:pos x="T6" y="T7"/>
                  </a:cxn>
                </a:cxnLst>
                <a:rect l="T12" t="T13" r="T14" b="T15"/>
                <a:pathLst>
                  <a:path w="234" h="208">
                    <a:moveTo>
                      <a:pt x="0" y="90"/>
                    </a:moveTo>
                    <a:lnTo>
                      <a:pt x="221" y="208"/>
                    </a:lnTo>
                    <a:lnTo>
                      <a:pt x="234" y="0"/>
                    </a:lnTo>
                    <a:lnTo>
                      <a:pt x="0" y="9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6" name="Freeform 31"/>
              <p:cNvSpPr>
                <a:spLocks/>
              </p:cNvSpPr>
              <p:nvPr/>
            </p:nvSpPr>
            <p:spPr bwMode="auto">
              <a:xfrm>
                <a:off x="2767" y="1904"/>
                <a:ext cx="269" cy="208"/>
              </a:xfrm>
              <a:custGeom>
                <a:avLst/>
                <a:gdLst>
                  <a:gd name="T0" fmla="*/ 13 w 269"/>
                  <a:gd name="T1" fmla="*/ 0 h 208"/>
                  <a:gd name="T2" fmla="*/ 269 w 269"/>
                  <a:gd name="T3" fmla="*/ 123 h 208"/>
                  <a:gd name="T4" fmla="*/ 0 w 269"/>
                  <a:gd name="T5" fmla="*/ 208 h 208"/>
                  <a:gd name="T6" fmla="*/ 13 w 269"/>
                  <a:gd name="T7" fmla="*/ 0 h 208"/>
                  <a:gd name="T8" fmla="*/ 0 60000 65536"/>
                  <a:gd name="T9" fmla="*/ 0 60000 65536"/>
                  <a:gd name="T10" fmla="*/ 0 60000 65536"/>
                  <a:gd name="T11" fmla="*/ 0 60000 65536"/>
                  <a:gd name="T12" fmla="*/ 0 w 269"/>
                  <a:gd name="T13" fmla="*/ 0 h 208"/>
                  <a:gd name="T14" fmla="*/ 269 w 269"/>
                  <a:gd name="T15" fmla="*/ 208 h 208"/>
                </a:gdLst>
                <a:ahLst/>
                <a:cxnLst>
                  <a:cxn ang="T8">
                    <a:pos x="T0" y="T1"/>
                  </a:cxn>
                  <a:cxn ang="T9">
                    <a:pos x="T2" y="T3"/>
                  </a:cxn>
                  <a:cxn ang="T10">
                    <a:pos x="T4" y="T5"/>
                  </a:cxn>
                  <a:cxn ang="T11">
                    <a:pos x="T6" y="T7"/>
                  </a:cxn>
                </a:cxnLst>
                <a:rect l="T12" t="T13" r="T14" b="T15"/>
                <a:pathLst>
                  <a:path w="269" h="208">
                    <a:moveTo>
                      <a:pt x="13" y="0"/>
                    </a:moveTo>
                    <a:lnTo>
                      <a:pt x="269" y="123"/>
                    </a:lnTo>
                    <a:lnTo>
                      <a:pt x="0" y="208"/>
                    </a:lnTo>
                    <a:lnTo>
                      <a:pt x="13"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7" name="Freeform 32"/>
              <p:cNvSpPr>
                <a:spLocks/>
              </p:cNvSpPr>
              <p:nvPr/>
            </p:nvSpPr>
            <p:spPr bwMode="auto">
              <a:xfrm>
                <a:off x="3033" y="1819"/>
                <a:ext cx="374" cy="210"/>
              </a:xfrm>
              <a:custGeom>
                <a:avLst/>
                <a:gdLst>
                  <a:gd name="T0" fmla="*/ 0 w 374"/>
                  <a:gd name="T1" fmla="*/ 210 h 210"/>
                  <a:gd name="T2" fmla="*/ 374 w 374"/>
                  <a:gd name="T3" fmla="*/ 42 h 210"/>
                  <a:gd name="T4" fmla="*/ 104 w 374"/>
                  <a:gd name="T5" fmla="*/ 0 h 210"/>
                  <a:gd name="T6" fmla="*/ 0 w 374"/>
                  <a:gd name="T7" fmla="*/ 210 h 210"/>
                  <a:gd name="T8" fmla="*/ 0 60000 65536"/>
                  <a:gd name="T9" fmla="*/ 0 60000 65536"/>
                  <a:gd name="T10" fmla="*/ 0 60000 65536"/>
                  <a:gd name="T11" fmla="*/ 0 60000 65536"/>
                  <a:gd name="T12" fmla="*/ 0 w 374"/>
                  <a:gd name="T13" fmla="*/ 0 h 210"/>
                  <a:gd name="T14" fmla="*/ 374 w 374"/>
                  <a:gd name="T15" fmla="*/ 210 h 210"/>
                </a:gdLst>
                <a:ahLst/>
                <a:cxnLst>
                  <a:cxn ang="T8">
                    <a:pos x="T0" y="T1"/>
                  </a:cxn>
                  <a:cxn ang="T9">
                    <a:pos x="T2" y="T3"/>
                  </a:cxn>
                  <a:cxn ang="T10">
                    <a:pos x="T4" y="T5"/>
                  </a:cxn>
                  <a:cxn ang="T11">
                    <a:pos x="T6" y="T7"/>
                  </a:cxn>
                </a:cxnLst>
                <a:rect l="T12" t="T13" r="T14" b="T15"/>
                <a:pathLst>
                  <a:path w="374" h="210">
                    <a:moveTo>
                      <a:pt x="0" y="210"/>
                    </a:moveTo>
                    <a:lnTo>
                      <a:pt x="374" y="42"/>
                    </a:lnTo>
                    <a:lnTo>
                      <a:pt x="104" y="0"/>
                    </a:lnTo>
                    <a:lnTo>
                      <a:pt x="0" y="21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8" name="Freeform 33"/>
              <p:cNvSpPr>
                <a:spLocks/>
              </p:cNvSpPr>
              <p:nvPr/>
            </p:nvSpPr>
            <p:spPr bwMode="auto">
              <a:xfrm>
                <a:off x="3409" y="1595"/>
                <a:ext cx="278" cy="261"/>
              </a:xfrm>
              <a:custGeom>
                <a:avLst/>
                <a:gdLst>
                  <a:gd name="T0" fmla="*/ 32 w 278"/>
                  <a:gd name="T1" fmla="*/ 0 h 261"/>
                  <a:gd name="T2" fmla="*/ 278 w 278"/>
                  <a:gd name="T3" fmla="*/ 24 h 261"/>
                  <a:gd name="T4" fmla="*/ 0 w 278"/>
                  <a:gd name="T5" fmla="*/ 261 h 261"/>
                  <a:gd name="T6" fmla="*/ 32 w 278"/>
                  <a:gd name="T7" fmla="*/ 0 h 261"/>
                  <a:gd name="T8" fmla="*/ 0 60000 65536"/>
                  <a:gd name="T9" fmla="*/ 0 60000 65536"/>
                  <a:gd name="T10" fmla="*/ 0 60000 65536"/>
                  <a:gd name="T11" fmla="*/ 0 60000 65536"/>
                  <a:gd name="T12" fmla="*/ 0 w 278"/>
                  <a:gd name="T13" fmla="*/ 0 h 261"/>
                  <a:gd name="T14" fmla="*/ 278 w 278"/>
                  <a:gd name="T15" fmla="*/ 261 h 261"/>
                </a:gdLst>
                <a:ahLst/>
                <a:cxnLst>
                  <a:cxn ang="T8">
                    <a:pos x="T0" y="T1"/>
                  </a:cxn>
                  <a:cxn ang="T9">
                    <a:pos x="T2" y="T3"/>
                  </a:cxn>
                  <a:cxn ang="T10">
                    <a:pos x="T4" y="T5"/>
                  </a:cxn>
                  <a:cxn ang="T11">
                    <a:pos x="T6" y="T7"/>
                  </a:cxn>
                </a:cxnLst>
                <a:rect l="T12" t="T13" r="T14" b="T15"/>
                <a:pathLst>
                  <a:path w="278" h="261">
                    <a:moveTo>
                      <a:pt x="32" y="0"/>
                    </a:moveTo>
                    <a:lnTo>
                      <a:pt x="278" y="24"/>
                    </a:lnTo>
                    <a:lnTo>
                      <a:pt x="0" y="261"/>
                    </a:lnTo>
                    <a:lnTo>
                      <a:pt x="32"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19" name="Freeform 34"/>
              <p:cNvSpPr>
                <a:spLocks/>
              </p:cNvSpPr>
              <p:nvPr/>
            </p:nvSpPr>
            <p:spPr bwMode="auto">
              <a:xfrm>
                <a:off x="3444" y="1349"/>
                <a:ext cx="240" cy="264"/>
              </a:xfrm>
              <a:custGeom>
                <a:avLst/>
                <a:gdLst>
                  <a:gd name="T0" fmla="*/ 176 w 240"/>
                  <a:gd name="T1" fmla="*/ 0 h 264"/>
                  <a:gd name="T2" fmla="*/ 240 w 240"/>
                  <a:gd name="T3" fmla="*/ 264 h 264"/>
                  <a:gd name="T4" fmla="*/ 0 w 240"/>
                  <a:gd name="T5" fmla="*/ 240 h 264"/>
                  <a:gd name="T6" fmla="*/ 176 w 240"/>
                  <a:gd name="T7" fmla="*/ 0 h 264"/>
                  <a:gd name="T8" fmla="*/ 0 60000 65536"/>
                  <a:gd name="T9" fmla="*/ 0 60000 65536"/>
                  <a:gd name="T10" fmla="*/ 0 60000 65536"/>
                  <a:gd name="T11" fmla="*/ 0 60000 65536"/>
                  <a:gd name="T12" fmla="*/ 0 w 240"/>
                  <a:gd name="T13" fmla="*/ 0 h 264"/>
                  <a:gd name="T14" fmla="*/ 240 w 240"/>
                  <a:gd name="T15" fmla="*/ 264 h 264"/>
                </a:gdLst>
                <a:ahLst/>
                <a:cxnLst>
                  <a:cxn ang="T8">
                    <a:pos x="T0" y="T1"/>
                  </a:cxn>
                  <a:cxn ang="T9">
                    <a:pos x="T2" y="T3"/>
                  </a:cxn>
                  <a:cxn ang="T10">
                    <a:pos x="T4" y="T5"/>
                  </a:cxn>
                  <a:cxn ang="T11">
                    <a:pos x="T6" y="T7"/>
                  </a:cxn>
                </a:cxnLst>
                <a:rect l="T12" t="T13" r="T14" b="T15"/>
                <a:pathLst>
                  <a:path w="240" h="264">
                    <a:moveTo>
                      <a:pt x="176" y="0"/>
                    </a:moveTo>
                    <a:lnTo>
                      <a:pt x="240" y="264"/>
                    </a:lnTo>
                    <a:lnTo>
                      <a:pt x="0" y="240"/>
                    </a:lnTo>
                    <a:lnTo>
                      <a:pt x="176"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0" name="Freeform 35"/>
              <p:cNvSpPr>
                <a:spLocks/>
              </p:cNvSpPr>
              <p:nvPr/>
            </p:nvSpPr>
            <p:spPr bwMode="auto">
              <a:xfrm>
                <a:off x="3377" y="1085"/>
                <a:ext cx="240" cy="259"/>
              </a:xfrm>
              <a:custGeom>
                <a:avLst/>
                <a:gdLst>
                  <a:gd name="T0" fmla="*/ 0 w 240"/>
                  <a:gd name="T1" fmla="*/ 86 h 259"/>
                  <a:gd name="T2" fmla="*/ 219 w 240"/>
                  <a:gd name="T3" fmla="*/ 0 h 259"/>
                  <a:gd name="T4" fmla="*/ 240 w 240"/>
                  <a:gd name="T5" fmla="*/ 259 h 259"/>
                  <a:gd name="T6" fmla="*/ 0 w 240"/>
                  <a:gd name="T7" fmla="*/ 86 h 259"/>
                  <a:gd name="T8" fmla="*/ 0 60000 65536"/>
                  <a:gd name="T9" fmla="*/ 0 60000 65536"/>
                  <a:gd name="T10" fmla="*/ 0 60000 65536"/>
                  <a:gd name="T11" fmla="*/ 0 60000 65536"/>
                  <a:gd name="T12" fmla="*/ 0 w 240"/>
                  <a:gd name="T13" fmla="*/ 0 h 259"/>
                  <a:gd name="T14" fmla="*/ 240 w 240"/>
                  <a:gd name="T15" fmla="*/ 259 h 259"/>
                </a:gdLst>
                <a:ahLst/>
                <a:cxnLst>
                  <a:cxn ang="T8">
                    <a:pos x="T0" y="T1"/>
                  </a:cxn>
                  <a:cxn ang="T9">
                    <a:pos x="T2" y="T3"/>
                  </a:cxn>
                  <a:cxn ang="T10">
                    <a:pos x="T4" y="T5"/>
                  </a:cxn>
                  <a:cxn ang="T11">
                    <a:pos x="T6" y="T7"/>
                  </a:cxn>
                </a:cxnLst>
                <a:rect l="T12" t="T13" r="T14" b="T15"/>
                <a:pathLst>
                  <a:path w="240" h="259">
                    <a:moveTo>
                      <a:pt x="0" y="86"/>
                    </a:moveTo>
                    <a:lnTo>
                      <a:pt x="219" y="0"/>
                    </a:lnTo>
                    <a:lnTo>
                      <a:pt x="240" y="259"/>
                    </a:lnTo>
                    <a:lnTo>
                      <a:pt x="0" y="86"/>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1" name="Freeform 36"/>
              <p:cNvSpPr>
                <a:spLocks/>
              </p:cNvSpPr>
              <p:nvPr/>
            </p:nvSpPr>
            <p:spPr bwMode="auto">
              <a:xfrm>
                <a:off x="3375" y="909"/>
                <a:ext cx="221" cy="259"/>
              </a:xfrm>
              <a:custGeom>
                <a:avLst/>
                <a:gdLst>
                  <a:gd name="T0" fmla="*/ 37 w 221"/>
                  <a:gd name="T1" fmla="*/ 0 h 259"/>
                  <a:gd name="T2" fmla="*/ 221 w 221"/>
                  <a:gd name="T3" fmla="*/ 176 h 259"/>
                  <a:gd name="T4" fmla="*/ 0 w 221"/>
                  <a:gd name="T5" fmla="*/ 259 h 259"/>
                  <a:gd name="T6" fmla="*/ 37 w 221"/>
                  <a:gd name="T7" fmla="*/ 0 h 259"/>
                  <a:gd name="T8" fmla="*/ 0 60000 65536"/>
                  <a:gd name="T9" fmla="*/ 0 60000 65536"/>
                  <a:gd name="T10" fmla="*/ 0 60000 65536"/>
                  <a:gd name="T11" fmla="*/ 0 60000 65536"/>
                  <a:gd name="T12" fmla="*/ 0 w 221"/>
                  <a:gd name="T13" fmla="*/ 0 h 259"/>
                  <a:gd name="T14" fmla="*/ 221 w 221"/>
                  <a:gd name="T15" fmla="*/ 259 h 259"/>
                </a:gdLst>
                <a:ahLst/>
                <a:cxnLst>
                  <a:cxn ang="T8">
                    <a:pos x="T0" y="T1"/>
                  </a:cxn>
                  <a:cxn ang="T9">
                    <a:pos x="T2" y="T3"/>
                  </a:cxn>
                  <a:cxn ang="T10">
                    <a:pos x="T4" y="T5"/>
                  </a:cxn>
                  <a:cxn ang="T11">
                    <a:pos x="T6" y="T7"/>
                  </a:cxn>
                </a:cxnLst>
                <a:rect l="T12" t="T13" r="T14" b="T15"/>
                <a:pathLst>
                  <a:path w="221" h="259">
                    <a:moveTo>
                      <a:pt x="37" y="0"/>
                    </a:moveTo>
                    <a:lnTo>
                      <a:pt x="221" y="176"/>
                    </a:lnTo>
                    <a:lnTo>
                      <a:pt x="0" y="259"/>
                    </a:lnTo>
                    <a:lnTo>
                      <a:pt x="37"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2" name="Freeform 37"/>
              <p:cNvSpPr>
                <a:spLocks/>
              </p:cNvSpPr>
              <p:nvPr/>
            </p:nvSpPr>
            <p:spPr bwMode="auto">
              <a:xfrm>
                <a:off x="3145" y="701"/>
                <a:ext cx="262" cy="208"/>
              </a:xfrm>
              <a:custGeom>
                <a:avLst/>
                <a:gdLst>
                  <a:gd name="T0" fmla="*/ 0 w 262"/>
                  <a:gd name="T1" fmla="*/ 147 h 208"/>
                  <a:gd name="T2" fmla="*/ 211 w 262"/>
                  <a:gd name="T3" fmla="*/ 0 h 208"/>
                  <a:gd name="T4" fmla="*/ 262 w 262"/>
                  <a:gd name="T5" fmla="*/ 208 h 208"/>
                  <a:gd name="T6" fmla="*/ 0 w 262"/>
                  <a:gd name="T7" fmla="*/ 147 h 208"/>
                  <a:gd name="T8" fmla="*/ 0 60000 65536"/>
                  <a:gd name="T9" fmla="*/ 0 60000 65536"/>
                  <a:gd name="T10" fmla="*/ 0 60000 65536"/>
                  <a:gd name="T11" fmla="*/ 0 60000 65536"/>
                  <a:gd name="T12" fmla="*/ 0 w 262"/>
                  <a:gd name="T13" fmla="*/ 0 h 208"/>
                  <a:gd name="T14" fmla="*/ 262 w 262"/>
                  <a:gd name="T15" fmla="*/ 208 h 208"/>
                </a:gdLst>
                <a:ahLst/>
                <a:cxnLst>
                  <a:cxn ang="T8">
                    <a:pos x="T0" y="T1"/>
                  </a:cxn>
                  <a:cxn ang="T9">
                    <a:pos x="T2" y="T3"/>
                  </a:cxn>
                  <a:cxn ang="T10">
                    <a:pos x="T4" y="T5"/>
                  </a:cxn>
                  <a:cxn ang="T11">
                    <a:pos x="T6" y="T7"/>
                  </a:cxn>
                </a:cxnLst>
                <a:rect l="T12" t="T13" r="T14" b="T15"/>
                <a:pathLst>
                  <a:path w="262" h="208">
                    <a:moveTo>
                      <a:pt x="0" y="147"/>
                    </a:moveTo>
                    <a:lnTo>
                      <a:pt x="211" y="0"/>
                    </a:lnTo>
                    <a:lnTo>
                      <a:pt x="262" y="208"/>
                    </a:lnTo>
                    <a:lnTo>
                      <a:pt x="0" y="147"/>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3" name="Freeform 38"/>
              <p:cNvSpPr>
                <a:spLocks/>
              </p:cNvSpPr>
              <p:nvPr/>
            </p:nvSpPr>
            <p:spPr bwMode="auto">
              <a:xfrm>
                <a:off x="2951" y="683"/>
                <a:ext cx="405" cy="160"/>
              </a:xfrm>
              <a:custGeom>
                <a:avLst/>
                <a:gdLst>
                  <a:gd name="T0" fmla="*/ 0 w 405"/>
                  <a:gd name="T1" fmla="*/ 0 h 160"/>
                  <a:gd name="T2" fmla="*/ 405 w 405"/>
                  <a:gd name="T3" fmla="*/ 16 h 160"/>
                  <a:gd name="T4" fmla="*/ 197 w 405"/>
                  <a:gd name="T5" fmla="*/ 160 h 160"/>
                  <a:gd name="T6" fmla="*/ 0 w 405"/>
                  <a:gd name="T7" fmla="*/ 0 h 160"/>
                  <a:gd name="T8" fmla="*/ 0 60000 65536"/>
                  <a:gd name="T9" fmla="*/ 0 60000 65536"/>
                  <a:gd name="T10" fmla="*/ 0 60000 65536"/>
                  <a:gd name="T11" fmla="*/ 0 60000 65536"/>
                  <a:gd name="T12" fmla="*/ 0 w 405"/>
                  <a:gd name="T13" fmla="*/ 0 h 160"/>
                  <a:gd name="T14" fmla="*/ 405 w 405"/>
                  <a:gd name="T15" fmla="*/ 160 h 160"/>
                </a:gdLst>
                <a:ahLst/>
                <a:cxnLst>
                  <a:cxn ang="T8">
                    <a:pos x="T0" y="T1"/>
                  </a:cxn>
                  <a:cxn ang="T9">
                    <a:pos x="T2" y="T3"/>
                  </a:cxn>
                  <a:cxn ang="T10">
                    <a:pos x="T4" y="T5"/>
                  </a:cxn>
                  <a:cxn ang="T11">
                    <a:pos x="T6" y="T7"/>
                  </a:cxn>
                </a:cxnLst>
                <a:rect l="T12" t="T13" r="T14" b="T15"/>
                <a:pathLst>
                  <a:path w="405" h="160">
                    <a:moveTo>
                      <a:pt x="0" y="0"/>
                    </a:moveTo>
                    <a:lnTo>
                      <a:pt x="405" y="16"/>
                    </a:lnTo>
                    <a:lnTo>
                      <a:pt x="197" y="160"/>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4" name="Freeform 39"/>
              <p:cNvSpPr>
                <a:spLocks/>
              </p:cNvSpPr>
              <p:nvPr/>
            </p:nvSpPr>
            <p:spPr bwMode="auto">
              <a:xfrm>
                <a:off x="2500" y="680"/>
                <a:ext cx="275" cy="179"/>
              </a:xfrm>
              <a:custGeom>
                <a:avLst/>
                <a:gdLst>
                  <a:gd name="T0" fmla="*/ 275 w 275"/>
                  <a:gd name="T1" fmla="*/ 160 h 179"/>
                  <a:gd name="T2" fmla="*/ 155 w 275"/>
                  <a:gd name="T3" fmla="*/ 0 h 179"/>
                  <a:gd name="T4" fmla="*/ 0 w 275"/>
                  <a:gd name="T5" fmla="*/ 179 h 179"/>
                  <a:gd name="T6" fmla="*/ 275 w 275"/>
                  <a:gd name="T7" fmla="*/ 160 h 179"/>
                  <a:gd name="T8" fmla="*/ 0 60000 65536"/>
                  <a:gd name="T9" fmla="*/ 0 60000 65536"/>
                  <a:gd name="T10" fmla="*/ 0 60000 65536"/>
                  <a:gd name="T11" fmla="*/ 0 60000 65536"/>
                  <a:gd name="T12" fmla="*/ 0 w 275"/>
                  <a:gd name="T13" fmla="*/ 0 h 179"/>
                  <a:gd name="T14" fmla="*/ 275 w 275"/>
                  <a:gd name="T15" fmla="*/ 179 h 179"/>
                </a:gdLst>
                <a:ahLst/>
                <a:cxnLst>
                  <a:cxn ang="T8">
                    <a:pos x="T0" y="T1"/>
                  </a:cxn>
                  <a:cxn ang="T9">
                    <a:pos x="T2" y="T3"/>
                  </a:cxn>
                  <a:cxn ang="T10">
                    <a:pos x="T4" y="T5"/>
                  </a:cxn>
                  <a:cxn ang="T11">
                    <a:pos x="T6" y="T7"/>
                  </a:cxn>
                </a:cxnLst>
                <a:rect l="T12" t="T13" r="T14" b="T15"/>
                <a:pathLst>
                  <a:path w="275" h="179">
                    <a:moveTo>
                      <a:pt x="275" y="160"/>
                    </a:moveTo>
                    <a:lnTo>
                      <a:pt x="155" y="0"/>
                    </a:lnTo>
                    <a:lnTo>
                      <a:pt x="0" y="179"/>
                    </a:lnTo>
                    <a:lnTo>
                      <a:pt x="275" y="16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5" name="Freeform 40"/>
              <p:cNvSpPr>
                <a:spLocks/>
              </p:cNvSpPr>
              <p:nvPr/>
            </p:nvSpPr>
            <p:spPr bwMode="auto">
              <a:xfrm>
                <a:off x="2657" y="677"/>
                <a:ext cx="291" cy="160"/>
              </a:xfrm>
              <a:custGeom>
                <a:avLst/>
                <a:gdLst>
                  <a:gd name="T0" fmla="*/ 0 w 291"/>
                  <a:gd name="T1" fmla="*/ 0 h 160"/>
                  <a:gd name="T2" fmla="*/ 291 w 291"/>
                  <a:gd name="T3" fmla="*/ 3 h 160"/>
                  <a:gd name="T4" fmla="*/ 120 w 291"/>
                  <a:gd name="T5" fmla="*/ 160 h 160"/>
                  <a:gd name="T6" fmla="*/ 0 w 291"/>
                  <a:gd name="T7" fmla="*/ 0 h 160"/>
                  <a:gd name="T8" fmla="*/ 0 60000 65536"/>
                  <a:gd name="T9" fmla="*/ 0 60000 65536"/>
                  <a:gd name="T10" fmla="*/ 0 60000 65536"/>
                  <a:gd name="T11" fmla="*/ 0 60000 65536"/>
                  <a:gd name="T12" fmla="*/ 0 w 291"/>
                  <a:gd name="T13" fmla="*/ 0 h 160"/>
                  <a:gd name="T14" fmla="*/ 291 w 291"/>
                  <a:gd name="T15" fmla="*/ 160 h 160"/>
                </a:gdLst>
                <a:ahLst/>
                <a:cxnLst>
                  <a:cxn ang="T8">
                    <a:pos x="T0" y="T1"/>
                  </a:cxn>
                  <a:cxn ang="T9">
                    <a:pos x="T2" y="T3"/>
                  </a:cxn>
                  <a:cxn ang="T10">
                    <a:pos x="T4" y="T5"/>
                  </a:cxn>
                  <a:cxn ang="T11">
                    <a:pos x="T6" y="T7"/>
                  </a:cxn>
                </a:cxnLst>
                <a:rect l="T12" t="T13" r="T14" b="T15"/>
                <a:pathLst>
                  <a:path w="291" h="160">
                    <a:moveTo>
                      <a:pt x="0" y="0"/>
                    </a:moveTo>
                    <a:lnTo>
                      <a:pt x="291" y="3"/>
                    </a:lnTo>
                    <a:lnTo>
                      <a:pt x="120" y="160"/>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6" name="Freeform 41"/>
              <p:cNvSpPr>
                <a:spLocks/>
              </p:cNvSpPr>
              <p:nvPr/>
            </p:nvSpPr>
            <p:spPr bwMode="auto">
              <a:xfrm>
                <a:off x="2263" y="861"/>
                <a:ext cx="234" cy="230"/>
              </a:xfrm>
              <a:custGeom>
                <a:avLst/>
                <a:gdLst>
                  <a:gd name="T0" fmla="*/ 234 w 234"/>
                  <a:gd name="T1" fmla="*/ 0 h 230"/>
                  <a:gd name="T2" fmla="*/ 0 w 234"/>
                  <a:gd name="T3" fmla="*/ 118 h 230"/>
                  <a:gd name="T4" fmla="*/ 208 w 234"/>
                  <a:gd name="T5" fmla="*/ 230 h 230"/>
                  <a:gd name="T6" fmla="*/ 234 w 234"/>
                  <a:gd name="T7" fmla="*/ 0 h 230"/>
                  <a:gd name="T8" fmla="*/ 0 60000 65536"/>
                  <a:gd name="T9" fmla="*/ 0 60000 65536"/>
                  <a:gd name="T10" fmla="*/ 0 60000 65536"/>
                  <a:gd name="T11" fmla="*/ 0 60000 65536"/>
                  <a:gd name="T12" fmla="*/ 0 w 234"/>
                  <a:gd name="T13" fmla="*/ 0 h 230"/>
                  <a:gd name="T14" fmla="*/ 234 w 234"/>
                  <a:gd name="T15" fmla="*/ 230 h 230"/>
                </a:gdLst>
                <a:ahLst/>
                <a:cxnLst>
                  <a:cxn ang="T8">
                    <a:pos x="T0" y="T1"/>
                  </a:cxn>
                  <a:cxn ang="T9">
                    <a:pos x="T2" y="T3"/>
                  </a:cxn>
                  <a:cxn ang="T10">
                    <a:pos x="T4" y="T5"/>
                  </a:cxn>
                  <a:cxn ang="T11">
                    <a:pos x="T6" y="T7"/>
                  </a:cxn>
                </a:cxnLst>
                <a:rect l="T12" t="T13" r="T14" b="T15"/>
                <a:pathLst>
                  <a:path w="234" h="230">
                    <a:moveTo>
                      <a:pt x="234" y="0"/>
                    </a:moveTo>
                    <a:lnTo>
                      <a:pt x="0" y="118"/>
                    </a:lnTo>
                    <a:lnTo>
                      <a:pt x="208" y="230"/>
                    </a:lnTo>
                    <a:lnTo>
                      <a:pt x="234"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7" name="Freeform 42"/>
              <p:cNvSpPr>
                <a:spLocks/>
              </p:cNvSpPr>
              <p:nvPr/>
            </p:nvSpPr>
            <p:spPr bwMode="auto">
              <a:xfrm>
                <a:off x="2268" y="981"/>
                <a:ext cx="195" cy="232"/>
              </a:xfrm>
              <a:custGeom>
                <a:avLst/>
                <a:gdLst>
                  <a:gd name="T0" fmla="*/ 0 w 195"/>
                  <a:gd name="T1" fmla="*/ 0 h 232"/>
                  <a:gd name="T2" fmla="*/ 24 w 195"/>
                  <a:gd name="T3" fmla="*/ 232 h 232"/>
                  <a:gd name="T4" fmla="*/ 195 w 195"/>
                  <a:gd name="T5" fmla="*/ 110 h 232"/>
                  <a:gd name="T6" fmla="*/ 0 w 195"/>
                  <a:gd name="T7" fmla="*/ 0 h 232"/>
                  <a:gd name="T8" fmla="*/ 0 60000 65536"/>
                  <a:gd name="T9" fmla="*/ 0 60000 65536"/>
                  <a:gd name="T10" fmla="*/ 0 60000 65536"/>
                  <a:gd name="T11" fmla="*/ 0 60000 65536"/>
                  <a:gd name="T12" fmla="*/ 0 w 195"/>
                  <a:gd name="T13" fmla="*/ 0 h 232"/>
                  <a:gd name="T14" fmla="*/ 195 w 195"/>
                  <a:gd name="T15" fmla="*/ 232 h 232"/>
                </a:gdLst>
                <a:ahLst/>
                <a:cxnLst>
                  <a:cxn ang="T8">
                    <a:pos x="T0" y="T1"/>
                  </a:cxn>
                  <a:cxn ang="T9">
                    <a:pos x="T2" y="T3"/>
                  </a:cxn>
                  <a:cxn ang="T10">
                    <a:pos x="T4" y="T5"/>
                  </a:cxn>
                  <a:cxn ang="T11">
                    <a:pos x="T6" y="T7"/>
                  </a:cxn>
                </a:cxnLst>
                <a:rect l="T12" t="T13" r="T14" b="T15"/>
                <a:pathLst>
                  <a:path w="195" h="232">
                    <a:moveTo>
                      <a:pt x="0" y="0"/>
                    </a:moveTo>
                    <a:lnTo>
                      <a:pt x="24" y="232"/>
                    </a:lnTo>
                    <a:lnTo>
                      <a:pt x="195" y="110"/>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8" name="Freeform 43"/>
              <p:cNvSpPr>
                <a:spLocks/>
              </p:cNvSpPr>
              <p:nvPr/>
            </p:nvSpPr>
            <p:spPr bwMode="auto">
              <a:xfrm>
                <a:off x="2161" y="1216"/>
                <a:ext cx="235" cy="208"/>
              </a:xfrm>
              <a:custGeom>
                <a:avLst/>
                <a:gdLst>
                  <a:gd name="T0" fmla="*/ 235 w 235"/>
                  <a:gd name="T1" fmla="*/ 208 h 208"/>
                  <a:gd name="T2" fmla="*/ 0 w 235"/>
                  <a:gd name="T3" fmla="*/ 117 h 208"/>
                  <a:gd name="T4" fmla="*/ 126 w 235"/>
                  <a:gd name="T5" fmla="*/ 0 h 208"/>
                  <a:gd name="T6" fmla="*/ 235 w 235"/>
                  <a:gd name="T7" fmla="*/ 208 h 208"/>
                  <a:gd name="T8" fmla="*/ 0 60000 65536"/>
                  <a:gd name="T9" fmla="*/ 0 60000 65536"/>
                  <a:gd name="T10" fmla="*/ 0 60000 65536"/>
                  <a:gd name="T11" fmla="*/ 0 60000 65536"/>
                  <a:gd name="T12" fmla="*/ 0 w 235"/>
                  <a:gd name="T13" fmla="*/ 0 h 208"/>
                  <a:gd name="T14" fmla="*/ 235 w 235"/>
                  <a:gd name="T15" fmla="*/ 208 h 208"/>
                </a:gdLst>
                <a:ahLst/>
                <a:cxnLst>
                  <a:cxn ang="T8">
                    <a:pos x="T0" y="T1"/>
                  </a:cxn>
                  <a:cxn ang="T9">
                    <a:pos x="T2" y="T3"/>
                  </a:cxn>
                  <a:cxn ang="T10">
                    <a:pos x="T4" y="T5"/>
                  </a:cxn>
                  <a:cxn ang="T11">
                    <a:pos x="T6" y="T7"/>
                  </a:cxn>
                </a:cxnLst>
                <a:rect l="T12" t="T13" r="T14" b="T15"/>
                <a:pathLst>
                  <a:path w="235" h="208">
                    <a:moveTo>
                      <a:pt x="235" y="208"/>
                    </a:moveTo>
                    <a:lnTo>
                      <a:pt x="0" y="117"/>
                    </a:lnTo>
                    <a:lnTo>
                      <a:pt x="126" y="0"/>
                    </a:lnTo>
                    <a:lnTo>
                      <a:pt x="235" y="208"/>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sp>
            <p:nvSpPr>
              <p:cNvPr id="42029" name="Freeform 44"/>
              <p:cNvSpPr>
                <a:spLocks/>
              </p:cNvSpPr>
              <p:nvPr/>
            </p:nvSpPr>
            <p:spPr bwMode="auto">
              <a:xfrm>
                <a:off x="2164" y="1333"/>
                <a:ext cx="221" cy="286"/>
              </a:xfrm>
              <a:custGeom>
                <a:avLst/>
                <a:gdLst>
                  <a:gd name="T0" fmla="*/ 0 w 221"/>
                  <a:gd name="T1" fmla="*/ 0 h 286"/>
                  <a:gd name="T2" fmla="*/ 101 w 221"/>
                  <a:gd name="T3" fmla="*/ 286 h 286"/>
                  <a:gd name="T4" fmla="*/ 221 w 221"/>
                  <a:gd name="T5" fmla="*/ 88 h 286"/>
                  <a:gd name="T6" fmla="*/ 0 w 221"/>
                  <a:gd name="T7" fmla="*/ 0 h 286"/>
                  <a:gd name="T8" fmla="*/ 0 60000 65536"/>
                  <a:gd name="T9" fmla="*/ 0 60000 65536"/>
                  <a:gd name="T10" fmla="*/ 0 60000 65536"/>
                  <a:gd name="T11" fmla="*/ 0 60000 65536"/>
                  <a:gd name="T12" fmla="*/ 0 w 221"/>
                  <a:gd name="T13" fmla="*/ 0 h 286"/>
                  <a:gd name="T14" fmla="*/ 221 w 221"/>
                  <a:gd name="T15" fmla="*/ 286 h 286"/>
                </a:gdLst>
                <a:ahLst/>
                <a:cxnLst>
                  <a:cxn ang="T8">
                    <a:pos x="T0" y="T1"/>
                  </a:cxn>
                  <a:cxn ang="T9">
                    <a:pos x="T2" y="T3"/>
                  </a:cxn>
                  <a:cxn ang="T10">
                    <a:pos x="T4" y="T5"/>
                  </a:cxn>
                  <a:cxn ang="T11">
                    <a:pos x="T6" y="T7"/>
                  </a:cxn>
                </a:cxnLst>
                <a:rect l="T12" t="T13" r="T14" b="T15"/>
                <a:pathLst>
                  <a:path w="221" h="286">
                    <a:moveTo>
                      <a:pt x="0" y="0"/>
                    </a:moveTo>
                    <a:lnTo>
                      <a:pt x="101" y="286"/>
                    </a:lnTo>
                    <a:lnTo>
                      <a:pt x="221" y="88"/>
                    </a:lnTo>
                    <a:lnTo>
                      <a:pt x="0" y="0"/>
                    </a:lnTo>
                    <a:close/>
                  </a:path>
                </a:pathLst>
              </a:custGeom>
              <a:solidFill>
                <a:srgbClr val="00CC99"/>
              </a:solidFill>
              <a:ln w="9525">
                <a:solidFill>
                  <a:srgbClr val="000000"/>
                </a:solidFill>
                <a:round/>
                <a:headEnd/>
                <a:tailEnd/>
              </a:ln>
            </p:spPr>
            <p:txBody>
              <a:bodyPr anchor="ctr"/>
              <a:lstStyle/>
              <a:p>
                <a:pPr eaLnBrk="0" hangingPunct="0"/>
                <a:endParaRPr lang="zh-CN" altLang="en-US"/>
              </a:p>
            </p:txBody>
          </p:sp>
        </p:grpSp>
        <p:sp>
          <p:nvSpPr>
            <p:cNvPr id="41990" name="Line 45"/>
            <p:cNvSpPr>
              <a:spLocks noChangeShapeType="1"/>
            </p:cNvSpPr>
            <p:nvPr/>
          </p:nvSpPr>
          <p:spPr bwMode="auto">
            <a:xfrm flipV="1">
              <a:off x="2918" y="1173"/>
              <a:ext cx="155" cy="560"/>
            </a:xfrm>
            <a:prstGeom prst="line">
              <a:avLst/>
            </a:prstGeom>
            <a:noFill/>
            <a:ln w="25400">
              <a:solidFill>
                <a:srgbClr val="800000"/>
              </a:solidFill>
              <a:round/>
              <a:headEnd/>
              <a:tailEnd type="triangle" w="med" len="med"/>
            </a:ln>
          </p:spPr>
          <p:txBody>
            <a:bodyPr anchor="ctr"/>
            <a:lstStyle/>
            <a:p>
              <a:endParaRPr lang="zh-CN" altLang="en-US"/>
            </a:p>
          </p:txBody>
        </p:sp>
      </p:grpSp>
    </p:spTree>
    <p:extLst>
      <p:ext uri="{BB962C8B-B14F-4D97-AF65-F5344CB8AC3E}">
        <p14:creationId xmlns:p14="http://schemas.microsoft.com/office/powerpoint/2010/main" val="3952740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Discussion</a:t>
            </a:r>
            <a:endParaRPr lang="zh-CN" altLang="en-US" dirty="0"/>
          </a:p>
        </p:txBody>
      </p:sp>
      <p:sp>
        <p:nvSpPr>
          <p:cNvPr id="3" name="内容占位符 2"/>
          <p:cNvSpPr>
            <a:spLocks noGrp="1"/>
          </p:cNvSpPr>
          <p:nvPr>
            <p:ph idx="1"/>
          </p:nvPr>
        </p:nvSpPr>
        <p:spPr/>
        <p:txBody>
          <a:bodyPr/>
          <a:lstStyle/>
          <a:p>
            <a:r>
              <a:rPr lang="en-US" altLang="zh-CN" dirty="0" smtClean="0"/>
              <a:t>Say word</a:t>
            </a:r>
            <a:endParaRPr lang="zh-CN" altLang="en-US" dirty="0"/>
          </a:p>
        </p:txBody>
      </p:sp>
    </p:spTree>
    <p:extLst>
      <p:ext uri="{BB962C8B-B14F-4D97-AF65-F5344CB8AC3E}">
        <p14:creationId xmlns:p14="http://schemas.microsoft.com/office/powerpoint/2010/main" val="16955760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zh-CN" altLang="en-US" smtClean="0">
              <a:ea typeface="宋体" pitchFamily="2" charset="-122"/>
            </a:endParaRPr>
          </a:p>
        </p:txBody>
      </p:sp>
      <p:sp>
        <p:nvSpPr>
          <p:cNvPr id="49155" name="Rectangle 3"/>
          <p:cNvSpPr>
            <a:spLocks noGrp="1" noChangeArrowheads="1"/>
          </p:cNvSpPr>
          <p:nvPr>
            <p:ph type="body" idx="1"/>
          </p:nvPr>
        </p:nvSpPr>
        <p:spPr>
          <a:xfrm>
            <a:off x="685800" y="2362200"/>
            <a:ext cx="7772400" cy="3810000"/>
          </a:xfrm>
        </p:spPr>
        <p:txBody>
          <a:bodyPr/>
          <a:lstStyle/>
          <a:p>
            <a:pPr algn="ctr">
              <a:buFontTx/>
              <a:buNone/>
            </a:pPr>
            <a:r>
              <a:rPr lang="en-US" altLang="zh-CN" sz="9600" smtClean="0">
                <a:ea typeface="宋体" pitchFamily="2" charset="-122"/>
              </a:rPr>
              <a:t>The end</a:t>
            </a:r>
          </a:p>
        </p:txBody>
      </p:sp>
    </p:spTree>
    <p:extLst>
      <p:ext uri="{BB962C8B-B14F-4D97-AF65-F5344CB8AC3E}">
        <p14:creationId xmlns:p14="http://schemas.microsoft.com/office/powerpoint/2010/main" val="2236045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smtClean="0">
                <a:ea typeface="宋体" pitchFamily="2" charset="-122"/>
              </a:rPr>
              <a:t>Transversal operations</a:t>
            </a:r>
          </a:p>
        </p:txBody>
      </p:sp>
      <p:pic>
        <p:nvPicPr>
          <p:cNvPr id="14339" name="Picture 4"/>
          <p:cNvPicPr>
            <a:picLocks noGrp="1" noChangeAspect="1" noChangeArrowheads="1"/>
          </p:cNvPicPr>
          <p:nvPr>
            <p:ph type="body" idx="1"/>
          </p:nvPr>
        </p:nvPicPr>
        <p:blipFill>
          <a:blip r:embed="rId2"/>
          <a:srcRect/>
          <a:stretch>
            <a:fillRect/>
          </a:stretch>
        </p:blipFill>
        <p:spPr>
          <a:xfrm>
            <a:off x="1524000" y="2743200"/>
            <a:ext cx="5867400" cy="3697288"/>
          </a:xfrm>
        </p:spPr>
      </p:pic>
      <p:sp>
        <p:nvSpPr>
          <p:cNvPr id="14340" name="Rectangle 5"/>
          <p:cNvSpPr>
            <a:spLocks noChangeArrowheads="1"/>
          </p:cNvSpPr>
          <p:nvPr/>
        </p:nvSpPr>
        <p:spPr bwMode="auto">
          <a:xfrm>
            <a:off x="685800" y="1643050"/>
            <a:ext cx="7772400" cy="4529150"/>
          </a:xfrm>
          <a:prstGeom prst="rect">
            <a:avLst/>
          </a:prstGeom>
          <a:noFill/>
          <a:ln w="9525">
            <a:noFill/>
            <a:miter lim="800000"/>
            <a:headEnd/>
            <a:tailEnd/>
          </a:ln>
        </p:spPr>
        <p:txBody>
          <a:bodyPr/>
          <a:lstStyle/>
          <a:p>
            <a:pPr marL="342900" indent="-342900" eaLnBrk="0" hangingPunct="0">
              <a:spcBef>
                <a:spcPct val="20000"/>
              </a:spcBef>
            </a:pPr>
            <a:r>
              <a:rPr lang="en-US" altLang="zh-CN" sz="2800" dirty="0"/>
              <a:t>Most operations are slow for the connectivity info is not </a:t>
            </a:r>
            <a:r>
              <a:rPr lang="en-US" altLang="zh-CN" sz="2800" dirty="0" err="1"/>
              <a:t>explict</a:t>
            </a:r>
            <a:r>
              <a:rPr lang="en-US" altLang="zh-CN" sz="2800" dirty="0"/>
              <a:t>.</a:t>
            </a:r>
          </a:p>
        </p:txBody>
      </p:sp>
    </p:spTree>
    <p:extLst>
      <p:ext uri="{BB962C8B-B14F-4D97-AF65-F5344CB8AC3E}">
        <p14:creationId xmlns:p14="http://schemas.microsoft.com/office/powerpoint/2010/main" val="198081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571480"/>
          </a:xfrm>
        </p:spPr>
        <p:txBody>
          <a:bodyPr>
            <a:normAutofit fontScale="90000"/>
          </a:bodyPr>
          <a:lstStyle/>
          <a:p>
            <a:r>
              <a:rPr lang="en-US" altLang="zh-CN" dirty="0" smtClean="0"/>
              <a:t>Questions of mesh rep.?</a:t>
            </a:r>
            <a:endParaRPr lang="zh-CN" altLang="en-US" dirty="0"/>
          </a:p>
        </p:txBody>
      </p:sp>
      <p:sp>
        <p:nvSpPr>
          <p:cNvPr id="3" name="内容占位符 2"/>
          <p:cNvSpPr>
            <a:spLocks noGrp="1"/>
          </p:cNvSpPr>
          <p:nvPr>
            <p:ph idx="1"/>
          </p:nvPr>
        </p:nvSpPr>
        <p:spPr>
          <a:xfrm>
            <a:off x="457200" y="785794"/>
            <a:ext cx="8229600" cy="5340369"/>
          </a:xfrm>
        </p:spPr>
        <p:txBody>
          <a:bodyPr/>
          <a:lstStyle/>
          <a:p>
            <a:r>
              <a:rPr lang="en-US" altLang="zh-CN" sz="2800" dirty="0" smtClean="0"/>
              <a:t>How to solve the following questions efficiently?</a:t>
            </a:r>
          </a:p>
          <a:p>
            <a:pPr lvl="1"/>
            <a:r>
              <a:rPr lang="en-US" altLang="zh-CN" sz="2400" dirty="0" smtClean="0"/>
              <a:t>Whether a given vertex in on the boundary/</a:t>
            </a:r>
          </a:p>
          <a:p>
            <a:pPr lvl="1"/>
            <a:r>
              <a:rPr lang="en-US" altLang="zh-CN" sz="2400" dirty="0" smtClean="0"/>
              <a:t>What are the 1-ring neighboring vertices of a vertex?</a:t>
            </a:r>
          </a:p>
          <a:p>
            <a:pPr lvl="1"/>
            <a:r>
              <a:rPr lang="en-US" altLang="zh-CN" sz="2400" dirty="0" smtClean="0"/>
              <a:t>How to traverse from one vertex to another vertex?</a:t>
            </a:r>
          </a:p>
          <a:p>
            <a:pPr lvl="1"/>
            <a:r>
              <a:rPr lang="en-US" altLang="zh-CN" sz="2400" dirty="0" smtClean="0"/>
              <a:t>…</a:t>
            </a:r>
          </a:p>
          <a:p>
            <a:r>
              <a:rPr lang="en-US" altLang="zh-CN" sz="2800" dirty="0" smtClean="0"/>
              <a:t>But very difficult by just looking at the vertex table and facet table</a:t>
            </a:r>
          </a:p>
          <a:p>
            <a:r>
              <a:rPr lang="en-US" altLang="zh-CN" sz="2800" dirty="0" smtClean="0"/>
              <a:t>Need a more efficient representation</a:t>
            </a:r>
            <a:endParaRPr lang="zh-CN" altLang="en-US" sz="2800" dirty="0" smtClean="0"/>
          </a:p>
        </p:txBody>
      </p:sp>
    </p:spTree>
    <p:extLst>
      <p:ext uri="{BB962C8B-B14F-4D97-AF65-F5344CB8AC3E}">
        <p14:creationId xmlns:p14="http://schemas.microsoft.com/office/powerpoint/2010/main" val="260844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1414"/>
            <a:ext cx="8229600" cy="439718"/>
          </a:xfrm>
        </p:spPr>
        <p:txBody>
          <a:bodyPr>
            <a:normAutofit fontScale="90000"/>
          </a:bodyPr>
          <a:lstStyle/>
          <a:p>
            <a:r>
              <a:rPr lang="en-US" altLang="zh-CN" dirty="0" smtClean="0">
                <a:ea typeface="宋体" pitchFamily="2" charset="-122"/>
              </a:rPr>
              <a:t>Half-edge data structure</a:t>
            </a:r>
          </a:p>
        </p:txBody>
      </p:sp>
      <p:sp>
        <p:nvSpPr>
          <p:cNvPr id="17411" name="Rectangle 3"/>
          <p:cNvSpPr>
            <a:spLocks noGrp="1" noChangeArrowheads="1"/>
          </p:cNvSpPr>
          <p:nvPr>
            <p:ph type="body" idx="1"/>
          </p:nvPr>
        </p:nvSpPr>
        <p:spPr>
          <a:xfrm>
            <a:off x="142844" y="857232"/>
            <a:ext cx="8543956" cy="5268931"/>
          </a:xfrm>
        </p:spPr>
        <p:txBody>
          <a:bodyPr>
            <a:normAutofit lnSpcReduction="10000"/>
          </a:bodyPr>
          <a:lstStyle/>
          <a:p>
            <a:pPr>
              <a:buFontTx/>
              <a:buNone/>
            </a:pPr>
            <a:r>
              <a:rPr lang="en-US" altLang="zh-CN" sz="2400" dirty="0" smtClean="0">
                <a:solidFill>
                  <a:srgbClr val="FF0000"/>
                </a:solidFill>
                <a:ea typeface="宋体" pitchFamily="2" charset="-122"/>
              </a:rPr>
              <a:t>(What?)</a:t>
            </a:r>
            <a:r>
              <a:rPr lang="en-US" altLang="zh-CN" sz="2400" dirty="0" smtClean="0">
                <a:ea typeface="宋体" pitchFamily="2" charset="-122"/>
              </a:rPr>
              <a:t>A common way to represent triangular (polyhedral) mesh. 3D analogy: half-face data structure for tetrahedral mesh</a:t>
            </a:r>
          </a:p>
          <a:p>
            <a:pPr>
              <a:buFontTx/>
              <a:buNone/>
            </a:pPr>
            <a:r>
              <a:rPr lang="en-US" altLang="zh-CN" sz="2400" dirty="0" smtClean="0">
                <a:solidFill>
                  <a:srgbClr val="FF0000"/>
                </a:solidFill>
                <a:ea typeface="宋体" pitchFamily="2" charset="-122"/>
              </a:rPr>
              <a:t>(Why?) </a:t>
            </a:r>
            <a:r>
              <a:rPr lang="en-US" altLang="zh-CN" sz="2400" dirty="0" smtClean="0">
                <a:ea typeface="宋体" pitchFamily="2" charset="-122"/>
              </a:rPr>
              <a:t>Effective for maintaining incidence info of vertices:</a:t>
            </a:r>
          </a:p>
          <a:p>
            <a:r>
              <a:rPr lang="en-US" altLang="zh-CN" sz="2400" dirty="0" smtClean="0">
                <a:ea typeface="宋体" pitchFamily="2" charset="-122"/>
              </a:rPr>
              <a:t>Efficient local traversal</a:t>
            </a:r>
          </a:p>
          <a:p>
            <a:r>
              <a:rPr lang="en-US" altLang="zh-CN" sz="2400" dirty="0" smtClean="0">
                <a:ea typeface="宋体" pitchFamily="2" charset="-122"/>
              </a:rPr>
              <a:t>Low spatial cost</a:t>
            </a:r>
          </a:p>
          <a:p>
            <a:r>
              <a:rPr lang="en-US" altLang="zh-CN" sz="2400" dirty="0" smtClean="0">
                <a:ea typeface="宋体" pitchFamily="2" charset="-122"/>
              </a:rPr>
              <a:t>Supporting dynamic local updates/manipulations (edge collapse, vertex split, etc.)</a:t>
            </a:r>
          </a:p>
          <a:p>
            <a:pPr>
              <a:buFontTx/>
              <a:buNone/>
            </a:pPr>
            <a:r>
              <a:rPr lang="en-US" altLang="zh-CN" sz="2400" dirty="0" smtClean="0">
                <a:solidFill>
                  <a:srgbClr val="FF0000"/>
                </a:solidFill>
                <a:ea typeface="宋体" pitchFamily="2" charset="-122"/>
              </a:rPr>
              <a:t>(Who?) </a:t>
            </a:r>
            <a:endParaRPr lang="en-US" altLang="zh-CN" sz="2400" dirty="0" smtClean="0">
              <a:ea typeface="宋体" pitchFamily="2" charset="-122"/>
            </a:endParaRPr>
          </a:p>
          <a:p>
            <a:pPr>
              <a:lnSpc>
                <a:spcPct val="90000"/>
              </a:lnSpc>
            </a:pPr>
            <a:r>
              <a:rPr lang="en-US" altLang="zh-CN" sz="2400" dirty="0" smtClean="0">
                <a:ea typeface="宋体" pitchFamily="2" charset="-122"/>
              </a:rPr>
              <a:t>CGAL, </a:t>
            </a:r>
            <a:r>
              <a:rPr lang="en-US" altLang="zh-CN" sz="2400" dirty="0" err="1" smtClean="0">
                <a:ea typeface="宋体" pitchFamily="2" charset="-122"/>
              </a:rPr>
              <a:t>OpenMesh</a:t>
            </a:r>
            <a:r>
              <a:rPr lang="en-US" altLang="zh-CN" sz="2400" dirty="0" smtClean="0">
                <a:ea typeface="宋体" pitchFamily="2" charset="-122"/>
              </a:rPr>
              <a:t> (</a:t>
            </a:r>
            <a:r>
              <a:rPr lang="en-US" altLang="zh-CN" sz="2400" dirty="0" err="1" smtClean="0">
                <a:ea typeface="宋体" pitchFamily="2" charset="-122"/>
              </a:rPr>
              <a:t>OpenSG</a:t>
            </a:r>
            <a:r>
              <a:rPr lang="en-US" altLang="zh-CN" sz="2400" dirty="0" smtClean="0">
                <a:ea typeface="宋体" pitchFamily="2" charset="-122"/>
              </a:rPr>
              <a:t>), MCGL (for </a:t>
            </a:r>
            <a:r>
              <a:rPr lang="en-US" altLang="zh-CN" sz="2400" dirty="0" err="1" smtClean="0">
                <a:ea typeface="宋体" pitchFamily="2" charset="-122"/>
              </a:rPr>
              <a:t>matlab</a:t>
            </a:r>
            <a:r>
              <a:rPr lang="en-US" altLang="zh-CN" sz="2400" dirty="0" smtClean="0">
                <a:ea typeface="宋体" pitchFamily="2" charset="-122"/>
              </a:rPr>
              <a:t>)</a:t>
            </a:r>
          </a:p>
          <a:p>
            <a:pPr>
              <a:lnSpc>
                <a:spcPct val="90000"/>
              </a:lnSpc>
            </a:pPr>
            <a:r>
              <a:rPr lang="en-US" altLang="zh-CN" sz="2400" dirty="0" smtClean="0">
                <a:ea typeface="宋体" pitchFamily="2" charset="-122"/>
              </a:rPr>
              <a:t>A free library from </a:t>
            </a:r>
            <a:r>
              <a:rPr lang="en-US" altLang="zh-CN" sz="2400" dirty="0" err="1" smtClean="0">
                <a:ea typeface="宋体" pitchFamily="2" charset="-122"/>
              </a:rPr>
              <a:t>Xin</a:t>
            </a:r>
            <a:r>
              <a:rPr lang="en-US" altLang="zh-CN" sz="2400" dirty="0" smtClean="0">
                <a:ea typeface="宋体" pitchFamily="2" charset="-122"/>
              </a:rPr>
              <a:t> li.</a:t>
            </a:r>
          </a:p>
          <a:p>
            <a:pPr>
              <a:lnSpc>
                <a:spcPct val="90000"/>
              </a:lnSpc>
            </a:pPr>
            <a:r>
              <a:rPr lang="en-US" altLang="zh-CN" sz="2400" dirty="0" smtClean="0">
                <a:ea typeface="宋体" pitchFamily="2" charset="-122"/>
              </a:rPr>
              <a:t>A free surface library from </a:t>
            </a:r>
            <a:r>
              <a:rPr lang="en-US" altLang="zh-CN" sz="2400" dirty="0" err="1" smtClean="0">
                <a:ea typeface="宋体" pitchFamily="2" charset="-122"/>
              </a:rPr>
              <a:t>Xianfeng</a:t>
            </a:r>
            <a:r>
              <a:rPr lang="en-US" altLang="zh-CN" sz="2400" dirty="0" smtClean="0">
                <a:ea typeface="宋体" pitchFamily="2" charset="-122"/>
              </a:rPr>
              <a:t> </a:t>
            </a:r>
            <a:r>
              <a:rPr lang="en-US" altLang="zh-CN" sz="2400" dirty="0" err="1" smtClean="0">
                <a:ea typeface="宋体" pitchFamily="2" charset="-122"/>
              </a:rPr>
              <a:t>Gu</a:t>
            </a:r>
            <a:r>
              <a:rPr lang="en-US" altLang="zh-CN" sz="2400" dirty="0" smtClean="0">
                <a:ea typeface="宋体" pitchFamily="2" charset="-122"/>
              </a:rPr>
              <a:t>.</a:t>
            </a:r>
          </a:p>
          <a:p>
            <a:pPr>
              <a:lnSpc>
                <a:spcPct val="90000"/>
              </a:lnSpc>
            </a:pPr>
            <a:r>
              <a:rPr lang="en-US" altLang="zh-CN" sz="2400" dirty="0" smtClean="0">
                <a:ea typeface="宋体" pitchFamily="2" charset="-122"/>
              </a:rPr>
              <a:t>Denis </a:t>
            </a:r>
            <a:r>
              <a:rPr lang="en-US" altLang="zh-CN" sz="2400" dirty="0" err="1" smtClean="0">
                <a:ea typeface="宋体" pitchFamily="2" charset="-122"/>
              </a:rPr>
              <a:t>Zorin</a:t>
            </a:r>
            <a:r>
              <a:rPr lang="en-US" altLang="zh-CN" sz="2400" dirty="0" smtClean="0">
                <a:ea typeface="宋体" pitchFamily="2" charset="-122"/>
              </a:rPr>
              <a:t> uses it in implementing Subdivision.</a:t>
            </a:r>
          </a:p>
          <a:p>
            <a:endParaRPr lang="en-US" altLang="zh-CN" sz="2400" dirty="0" smtClean="0">
              <a:ea typeface="宋体" pitchFamily="2" charset="-122"/>
            </a:endParaRPr>
          </a:p>
        </p:txBody>
      </p:sp>
      <p:pic>
        <p:nvPicPr>
          <p:cNvPr id="8193" name="Picture 1" descr="C:\Documents and Settings\jjcao\桌面\1.jpg"/>
          <p:cNvPicPr>
            <a:picLocks noChangeAspect="1" noChangeArrowheads="1"/>
          </p:cNvPicPr>
          <p:nvPr/>
        </p:nvPicPr>
        <p:blipFill>
          <a:blip r:embed="rId3"/>
          <a:srcRect/>
          <a:stretch>
            <a:fillRect/>
          </a:stretch>
        </p:blipFill>
        <p:spPr bwMode="auto">
          <a:xfrm>
            <a:off x="5857884" y="1000108"/>
            <a:ext cx="3071802" cy="2834808"/>
          </a:xfrm>
          <a:prstGeom prst="rect">
            <a:avLst/>
          </a:prstGeom>
          <a:noFill/>
        </p:spPr>
      </p:pic>
    </p:spTree>
    <p:extLst>
      <p:ext uri="{BB962C8B-B14F-4D97-AF65-F5344CB8AC3E}">
        <p14:creationId xmlns:p14="http://schemas.microsoft.com/office/powerpoint/2010/main" val="1968968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69634" name="Picture 2" descr="C:\Documents and Settings\jjcao\桌面\1.jpg"/>
          <p:cNvPicPr>
            <a:picLocks noChangeAspect="1" noChangeArrowheads="1"/>
          </p:cNvPicPr>
          <p:nvPr/>
        </p:nvPicPr>
        <p:blipFill>
          <a:blip r:embed="rId2"/>
          <a:srcRect/>
          <a:stretch>
            <a:fillRect/>
          </a:stretch>
        </p:blipFill>
        <p:spPr bwMode="auto">
          <a:xfrm>
            <a:off x="0" y="0"/>
            <a:ext cx="9144000" cy="6393211"/>
          </a:xfrm>
          <a:prstGeom prst="rect">
            <a:avLst/>
          </a:prstGeom>
          <a:noFill/>
        </p:spPr>
      </p:pic>
    </p:spTree>
    <p:extLst>
      <p:ext uri="{BB962C8B-B14F-4D97-AF65-F5344CB8AC3E}">
        <p14:creationId xmlns:p14="http://schemas.microsoft.com/office/powerpoint/2010/main" val="99087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192084"/>
            <a:ext cx="8229600" cy="428604"/>
          </a:xfrm>
        </p:spPr>
        <p:txBody>
          <a:bodyPr>
            <a:normAutofit fontScale="90000"/>
          </a:bodyPr>
          <a:lstStyle/>
          <a:p>
            <a:r>
              <a:rPr lang="en-US" altLang="zh-CN" dirty="0" smtClean="0">
                <a:ea typeface="宋体" pitchFamily="2" charset="-122"/>
              </a:rPr>
              <a:t>How HDS can -- CGAL</a:t>
            </a:r>
          </a:p>
        </p:txBody>
      </p:sp>
      <p:sp>
        <p:nvSpPr>
          <p:cNvPr id="102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zh-CN" alt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zh-CN" altLang="en-US"/>
          </a:p>
        </p:txBody>
      </p:sp>
      <p:sp>
        <p:nvSpPr>
          <p:cNvPr id="103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zh-CN" altLang="en-US"/>
          </a:p>
        </p:txBody>
      </p:sp>
      <p:sp>
        <p:nvSpPr>
          <p:cNvPr id="1034" name="矩形 12"/>
          <p:cNvSpPr>
            <a:spLocks noChangeArrowheads="1"/>
          </p:cNvSpPr>
          <p:nvPr/>
        </p:nvSpPr>
        <p:spPr bwMode="auto">
          <a:xfrm>
            <a:off x="381000" y="5072074"/>
            <a:ext cx="8534400" cy="923330"/>
          </a:xfrm>
          <a:prstGeom prst="rect">
            <a:avLst/>
          </a:prstGeom>
          <a:noFill/>
          <a:ln w="9525">
            <a:noFill/>
            <a:miter lim="800000"/>
            <a:headEnd/>
            <a:tailEnd/>
          </a:ln>
        </p:spPr>
        <p:txBody>
          <a:bodyPr wrap="square">
            <a:spAutoFit/>
          </a:bodyPr>
          <a:lstStyle/>
          <a:p>
            <a:pPr eaLnBrk="0" hangingPunct="0"/>
            <a:r>
              <a:rPr lang="en-US" altLang="zh-CN" sz="1800" b="1" dirty="0" err="1"/>
              <a:t>Halfedge_around_vertex_const_circulator</a:t>
            </a:r>
            <a:r>
              <a:rPr lang="en-US" altLang="zh-CN" sz="1800" b="1" dirty="0"/>
              <a:t> cir = V-&gt;</a:t>
            </a:r>
            <a:r>
              <a:rPr lang="en-US" altLang="zh-CN" sz="1800" b="1" dirty="0" err="1"/>
              <a:t>vertex_begin</a:t>
            </a:r>
            <a:r>
              <a:rPr lang="en-US" altLang="zh-CN" sz="1800" b="1" dirty="0"/>
              <a:t>(), </a:t>
            </a:r>
            <a:r>
              <a:rPr lang="en-US" altLang="zh-CN" sz="1800" b="1" dirty="0" err="1"/>
              <a:t>cir_end</a:t>
            </a:r>
            <a:r>
              <a:rPr lang="en-US" altLang="zh-CN" sz="1800" b="1" dirty="0"/>
              <a:t> =cir;</a:t>
            </a:r>
          </a:p>
          <a:p>
            <a:pPr eaLnBrk="0" hangingPunct="0"/>
            <a:r>
              <a:rPr lang="en-US" altLang="zh-CN" sz="1800" b="1" dirty="0" err="1"/>
              <a:t>CGAL_For_all</a:t>
            </a:r>
            <a:r>
              <a:rPr lang="en-US" altLang="zh-CN" sz="1800" b="1" dirty="0"/>
              <a:t>(cir, </a:t>
            </a:r>
            <a:r>
              <a:rPr lang="en-US" altLang="zh-CN" sz="1800" b="1" dirty="0" err="1"/>
              <a:t>cir_end</a:t>
            </a:r>
            <a:r>
              <a:rPr lang="en-US" altLang="zh-CN" sz="1800" b="1" dirty="0"/>
              <a:t>) {    if (cir-&gt;opposite()-&gt;vertex() == source)  …;}</a:t>
            </a:r>
          </a:p>
        </p:txBody>
      </p:sp>
      <p:grpSp>
        <p:nvGrpSpPr>
          <p:cNvPr id="12" name="组合 11"/>
          <p:cNvGrpSpPr/>
          <p:nvPr/>
        </p:nvGrpSpPr>
        <p:grpSpPr>
          <a:xfrm>
            <a:off x="838205" y="642918"/>
            <a:ext cx="7520009" cy="4305312"/>
            <a:chOff x="123825" y="838200"/>
            <a:chExt cx="8878888" cy="5181600"/>
          </a:xfrm>
        </p:grpSpPr>
        <p:graphicFrame>
          <p:nvGraphicFramePr>
            <p:cNvPr id="1026" name="Object 4"/>
            <p:cNvGraphicFramePr>
              <a:graphicFrameLocks noChangeAspect="1"/>
            </p:cNvGraphicFramePr>
            <p:nvPr/>
          </p:nvGraphicFramePr>
          <p:xfrm>
            <a:off x="123825" y="838200"/>
            <a:ext cx="8878888" cy="5181600"/>
          </p:xfrm>
          <a:graphic>
            <a:graphicData uri="http://schemas.openxmlformats.org/presentationml/2006/ole">
              <mc:AlternateContent xmlns:mc="http://schemas.openxmlformats.org/markup-compatibility/2006">
                <mc:Choice xmlns:v="urn:schemas-microsoft-com:vml" Requires="v">
                  <p:oleObj spid="_x0000_s10242" name="Visio" r:id="rId4" imgW="4223028" imgH="2455307" progId="">
                    <p:embed/>
                  </p:oleObj>
                </mc:Choice>
                <mc:Fallback>
                  <p:oleObj name="Visio" r:id="rId4" imgW="4223028" imgH="2455307"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838200"/>
                          <a:ext cx="8878888" cy="518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矩形 5"/>
            <p:cNvSpPr>
              <a:spLocks noChangeArrowheads="1"/>
            </p:cNvSpPr>
            <p:nvPr/>
          </p:nvSpPr>
          <p:spPr bwMode="auto">
            <a:xfrm>
              <a:off x="4267200" y="5029200"/>
              <a:ext cx="1544638" cy="461963"/>
            </a:xfrm>
            <a:prstGeom prst="rect">
              <a:avLst/>
            </a:prstGeom>
            <a:noFill/>
            <a:ln w="9525">
              <a:noFill/>
              <a:miter lim="800000"/>
              <a:headEnd/>
              <a:tailEnd/>
            </a:ln>
          </p:spPr>
          <p:txBody>
            <a:bodyPr wrap="none">
              <a:spAutoFit/>
            </a:bodyPr>
            <a:lstStyle/>
            <a:p>
              <a:pPr eaLnBrk="0" hangingPunct="0"/>
              <a:r>
                <a:rPr lang="en-US" altLang="zh-CN"/>
                <a:t>E-&gt;facet()</a:t>
              </a:r>
              <a:endParaRPr lang="zh-CN" altLang="en-US"/>
            </a:p>
          </p:txBody>
        </p:sp>
        <p:sp>
          <p:nvSpPr>
            <p:cNvPr id="1032" name="矩形 10"/>
            <p:cNvSpPr>
              <a:spLocks noChangeArrowheads="1"/>
            </p:cNvSpPr>
            <p:nvPr/>
          </p:nvSpPr>
          <p:spPr bwMode="auto">
            <a:xfrm rot="-151089">
              <a:off x="381000" y="3276600"/>
              <a:ext cx="1716088" cy="461963"/>
            </a:xfrm>
            <a:prstGeom prst="rect">
              <a:avLst/>
            </a:prstGeom>
            <a:noFill/>
            <a:ln w="9525">
              <a:noFill/>
              <a:miter lim="800000"/>
              <a:headEnd/>
              <a:tailEnd/>
            </a:ln>
          </p:spPr>
          <p:txBody>
            <a:bodyPr>
              <a:spAutoFit/>
            </a:bodyPr>
            <a:lstStyle/>
            <a:p>
              <a:pPr eaLnBrk="0" hangingPunct="0"/>
              <a:r>
                <a:rPr lang="en-US" altLang="zh-CN" dirty="0"/>
                <a:t>E-&gt;vertex()</a:t>
              </a:r>
              <a:endParaRPr lang="zh-CN" altLang="en-US" dirty="0"/>
            </a:p>
          </p:txBody>
        </p:sp>
        <p:sp>
          <p:nvSpPr>
            <p:cNvPr id="1033" name="矩形 11"/>
            <p:cNvSpPr>
              <a:spLocks noChangeArrowheads="1"/>
            </p:cNvSpPr>
            <p:nvPr/>
          </p:nvSpPr>
          <p:spPr bwMode="auto">
            <a:xfrm rot="-339545">
              <a:off x="3751263" y="1876425"/>
              <a:ext cx="2043112" cy="461963"/>
            </a:xfrm>
            <a:prstGeom prst="rect">
              <a:avLst/>
            </a:prstGeom>
            <a:noFill/>
            <a:ln w="9525">
              <a:noFill/>
              <a:miter lim="800000"/>
              <a:headEnd/>
              <a:tailEnd/>
            </a:ln>
          </p:spPr>
          <p:txBody>
            <a:bodyPr wrap="none">
              <a:spAutoFit/>
            </a:bodyPr>
            <a:lstStyle/>
            <a:p>
              <a:pPr eaLnBrk="0" hangingPunct="0"/>
              <a:r>
                <a:rPr lang="en-US" altLang="zh-CN" dirty="0"/>
                <a:t>E-&gt;opposite()</a:t>
              </a:r>
              <a:endParaRPr lang="zh-CN" altLang="en-US" dirty="0"/>
            </a:p>
          </p:txBody>
        </p:sp>
        <p:sp>
          <p:nvSpPr>
            <p:cNvPr id="1035" name="矩形 13"/>
            <p:cNvSpPr>
              <a:spLocks noChangeArrowheads="1"/>
            </p:cNvSpPr>
            <p:nvPr/>
          </p:nvSpPr>
          <p:spPr bwMode="auto">
            <a:xfrm rot="-2810080">
              <a:off x="2043113" y="4252913"/>
              <a:ext cx="1458912" cy="461962"/>
            </a:xfrm>
            <a:prstGeom prst="rect">
              <a:avLst/>
            </a:prstGeom>
            <a:noFill/>
            <a:ln w="9525">
              <a:noFill/>
              <a:miter lim="800000"/>
              <a:headEnd/>
              <a:tailEnd/>
            </a:ln>
          </p:spPr>
          <p:txBody>
            <a:bodyPr wrap="none">
              <a:spAutoFit/>
            </a:bodyPr>
            <a:lstStyle/>
            <a:p>
              <a:pPr eaLnBrk="0" hangingPunct="0"/>
              <a:r>
                <a:rPr lang="en-US" altLang="zh-CN"/>
                <a:t>E-&gt;next()</a:t>
              </a:r>
              <a:endParaRPr lang="zh-CN" altLang="en-US"/>
            </a:p>
          </p:txBody>
        </p:sp>
      </p:grpSp>
    </p:spTree>
    <p:extLst>
      <p:ext uri="{BB962C8B-B14F-4D97-AF65-F5344CB8AC3E}">
        <p14:creationId xmlns:p14="http://schemas.microsoft.com/office/powerpoint/2010/main" val="3206505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HDS in a simple view</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70658" name="Picture 2" descr="C:\Documents and Settings\jjcao\桌面\1.jpg"/>
          <p:cNvPicPr>
            <a:picLocks noChangeAspect="1" noChangeArrowheads="1"/>
          </p:cNvPicPr>
          <p:nvPr/>
        </p:nvPicPr>
        <p:blipFill>
          <a:blip r:embed="rId3"/>
          <a:srcRect/>
          <a:stretch>
            <a:fillRect/>
          </a:stretch>
        </p:blipFill>
        <p:spPr bwMode="auto">
          <a:xfrm>
            <a:off x="2500298" y="2214554"/>
            <a:ext cx="3752851" cy="1857375"/>
          </a:xfrm>
          <a:prstGeom prst="rect">
            <a:avLst/>
          </a:prstGeom>
          <a:noFill/>
        </p:spPr>
      </p:pic>
      <p:sp>
        <p:nvSpPr>
          <p:cNvPr id="5" name="矩形 4"/>
          <p:cNvSpPr/>
          <p:nvPr/>
        </p:nvSpPr>
        <p:spPr>
          <a:xfrm>
            <a:off x="2786050" y="4286256"/>
            <a:ext cx="3711272" cy="369332"/>
          </a:xfrm>
          <a:prstGeom prst="rect">
            <a:avLst/>
          </a:prstGeom>
        </p:spPr>
        <p:txBody>
          <a:bodyPr wrap="none">
            <a:spAutoFit/>
          </a:bodyPr>
          <a:lstStyle/>
          <a:p>
            <a:r>
              <a:rPr lang="en-US" altLang="zh-CN" b="1" dirty="0" smtClean="0"/>
              <a:t>Relationship between primitives</a:t>
            </a:r>
            <a:endParaRPr lang="zh-CN" altLang="en-US" b="1" dirty="0"/>
          </a:p>
        </p:txBody>
      </p:sp>
    </p:spTree>
    <p:extLst>
      <p:ext uri="{BB962C8B-B14F-4D97-AF65-F5344CB8AC3E}">
        <p14:creationId xmlns:p14="http://schemas.microsoft.com/office/powerpoint/2010/main" val="3623565749"/>
      </p:ext>
    </p:extLst>
  </p:cSld>
  <p:clrMapOvr>
    <a:masterClrMapping/>
  </p:clrMapOvr>
</p:sld>
</file>

<file path=ppt/theme/theme1.xml><?xml version="1.0" encoding="utf-8"?>
<a:theme xmlns:a="http://schemas.openxmlformats.org/drawingml/2006/main" name="Office 主题​​">
  <a:themeElements>
    <a:clrScheme name="jjcao">
      <a:dk1>
        <a:srgbClr val="D60093"/>
      </a:dk1>
      <a:lt1>
        <a:srgbClr val="FFFFFF"/>
      </a:lt1>
      <a:dk2>
        <a:srgbClr val="002060"/>
      </a:dk2>
      <a:lt2>
        <a:srgbClr val="FFFF00"/>
      </a:lt2>
      <a:accent1>
        <a:srgbClr val="002060"/>
      </a:accent1>
      <a:accent2>
        <a:srgbClr val="0042C7"/>
      </a:accent2>
      <a:accent3>
        <a:srgbClr val="0070C0"/>
      </a:accent3>
      <a:accent4>
        <a:srgbClr val="002060"/>
      </a:accent4>
      <a:accent5>
        <a:srgbClr val="002060"/>
      </a:accent5>
      <a:accent6>
        <a:srgbClr val="002060"/>
      </a:accent6>
      <a:hlink>
        <a:srgbClr val="FFDE66"/>
      </a:hlink>
      <a:folHlink>
        <a:srgbClr val="D490C5"/>
      </a:folHlink>
    </a:clrScheme>
    <a:fontScheme name="jjcao">
      <a:majorFont>
        <a:latin typeface="Comic Sans MS"/>
        <a:ea typeface="宋体"/>
        <a:cs typeface=""/>
      </a:majorFont>
      <a:minorFont>
        <a:latin typeface="Comic Sans MS"/>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2571</TotalTime>
  <Words>2209</Words>
  <Application>Microsoft Office PowerPoint</Application>
  <PresentationFormat>全屏显示(4:3)</PresentationFormat>
  <Paragraphs>341</Paragraphs>
  <Slides>33</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35" baseType="lpstr">
      <vt:lpstr>Office 主题​​</vt:lpstr>
      <vt:lpstr>Visio</vt:lpstr>
      <vt:lpstr>Data Structure &amp; Algorithm</vt:lpstr>
      <vt:lpstr>Face-based mesh representation</vt:lpstr>
      <vt:lpstr>Face-based mesh presentation</vt:lpstr>
      <vt:lpstr>Transversal operations</vt:lpstr>
      <vt:lpstr>Questions of mesh rep.?</vt:lpstr>
      <vt:lpstr>Half-edge data structure</vt:lpstr>
      <vt:lpstr>PowerPoint 演示文稿</vt:lpstr>
      <vt:lpstr>How HDS can -- CGAL</vt:lpstr>
      <vt:lpstr>HDS in a simple view</vt:lpstr>
      <vt:lpstr>How HDS can -- OpenSG</vt:lpstr>
      <vt:lpstr>Mesh operations</vt:lpstr>
      <vt:lpstr>HDS Design requirements 1</vt:lpstr>
      <vt:lpstr>HDS Design requirements 2</vt:lpstr>
      <vt:lpstr>HDS Interface-specify a mesh</vt:lpstr>
      <vt:lpstr>HDS Interface-specify a mesh 1</vt:lpstr>
      <vt:lpstr>HDS Interface - visit mesh items</vt:lpstr>
      <vt:lpstr>Circulator – Halfedge_vertex_circulator</vt:lpstr>
      <vt:lpstr>Implementation – highly customizable and efficiency</vt:lpstr>
      <vt:lpstr>Implementation – highly customizable and efficiency</vt:lpstr>
      <vt:lpstr>Half-edge in CGAL</vt:lpstr>
      <vt:lpstr>PowerPoint 演示文稿</vt:lpstr>
      <vt:lpstr>PowerPoint 演示文稿</vt:lpstr>
      <vt:lpstr>Half-edge in OpenMesh</vt:lpstr>
      <vt:lpstr>Examples</vt:lpstr>
      <vt:lpstr>Create from scratch</vt:lpstr>
      <vt:lpstr>IO -- Create from off</vt:lpstr>
      <vt:lpstr>Examples: mesh_io</vt:lpstr>
      <vt:lpstr>Examples -- Create from off -- Detail</vt:lpstr>
      <vt:lpstr>Examples -- Visit mesh elements</vt:lpstr>
      <vt:lpstr>Examples -- Navigate 1-ring of a Vertex</vt:lpstr>
      <vt:lpstr>Examples -- Navigate 0,1,2-ring of a Facet</vt:lpstr>
      <vt:lpstr>Discussion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 &amp; C++</dc:title>
  <dc:creator>jjcao</dc:creator>
  <cp:lastModifiedBy>jjcao</cp:lastModifiedBy>
  <cp:revision>373</cp:revision>
  <dcterms:created xsi:type="dcterms:W3CDTF">2011-05-06T08:43:00Z</dcterms:created>
  <dcterms:modified xsi:type="dcterms:W3CDTF">2011-11-16T00:19:12Z</dcterms:modified>
</cp:coreProperties>
</file>