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54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662738" cy="9926638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F4384CE8-97AE-49DB-B984-51C791141E1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50021"/>
    <a:srgbClr val="DDDDDD"/>
    <a:srgbClr val="CCFF33"/>
    <a:srgbClr val="800000"/>
    <a:srgbClr val="000066"/>
    <a:srgbClr val="B2B2B2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3266" autoAdjust="0"/>
  </p:normalViewPr>
  <p:slideViewPr>
    <p:cSldViewPr>
      <p:cViewPr>
        <p:scale>
          <a:sx n="75" d="100"/>
          <a:sy n="75" d="100"/>
        </p:scale>
        <p:origin x="-267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98" y="-108"/>
      </p:cViewPr>
      <p:guideLst>
        <p:guide orient="horz" pos="3127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5075" y="942975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975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21DF5A-51A1-46A2-ADCF-41E88C5E875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117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2923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5075" y="942975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975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buClrTx/>
              <a:buFontTx/>
              <a:buNone/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F76C8C-C75A-474E-B1EA-6C473393B0B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250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434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310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173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0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60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17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48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7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430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54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533400"/>
          </a:xfrm>
          <a:prstGeom prst="rect">
            <a:avLst/>
          </a:prstGeom>
        </p:spPr>
        <p:txBody>
          <a:bodyPr vert="horz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505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323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62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2841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8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80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23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1581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6240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8615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ChangeArrowheads="1"/>
          </p:cNvSpPr>
          <p:nvPr userDrawn="1"/>
        </p:nvSpPr>
        <p:spPr bwMode="auto">
          <a:xfrm>
            <a:off x="0" y="14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1" name="Rectangle 3"/>
          <p:cNvSpPr>
            <a:spLocks noChangeArrowheads="1"/>
          </p:cNvSpPr>
          <p:nvPr userDrawn="1"/>
        </p:nvSpPr>
        <p:spPr bwMode="auto">
          <a:xfrm>
            <a:off x="8686800" y="1233488"/>
            <a:ext cx="38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2" name="Text Box 4"/>
          <p:cNvSpPr txBox="1">
            <a:spLocks noChangeArrowheads="1"/>
          </p:cNvSpPr>
          <p:nvPr userDrawn="1"/>
        </p:nvSpPr>
        <p:spPr bwMode="auto">
          <a:xfrm>
            <a:off x="8308975" y="1682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6A6FAA23-68D3-4BBF-94EA-15469CE51B12}" type="slidenum">
              <a:rPr lang="he-IL">
                <a:solidFill>
                  <a:srgbClr val="C9C9C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altLang="zh-CN">
              <a:solidFill>
                <a:srgbClr val="C9C9C9"/>
              </a:solidFill>
              <a:latin typeface="Arial Narrow" pitchFamily="34" charset="0"/>
              <a:ea typeface="宋体" charset="-122"/>
            </a:endParaRPr>
          </a:p>
        </p:txBody>
      </p:sp>
      <p:sp>
        <p:nvSpPr>
          <p:cNvPr id="867334" name="Rectangle 6"/>
          <p:cNvSpPr>
            <a:spLocks noChangeArrowheads="1"/>
          </p:cNvSpPr>
          <p:nvPr userDrawn="1"/>
        </p:nvSpPr>
        <p:spPr bwMode="auto">
          <a:xfrm>
            <a:off x="0" y="1233488"/>
            <a:ext cx="38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5" name="Rectangle 7"/>
          <p:cNvSpPr>
            <a:spLocks noChangeArrowheads="1"/>
          </p:cNvSpPr>
          <p:nvPr userDrawn="1"/>
        </p:nvSpPr>
        <p:spPr bwMode="auto">
          <a:xfrm>
            <a:off x="0" y="6186488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6" name="Rectangle 8"/>
          <p:cNvSpPr>
            <a:spLocks noChangeArrowheads="1"/>
          </p:cNvSpPr>
          <p:nvPr userDrawn="1"/>
        </p:nvSpPr>
        <p:spPr bwMode="auto">
          <a:xfrm>
            <a:off x="-76200" y="10810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7" name="Rectangle 9"/>
          <p:cNvSpPr>
            <a:spLocks noChangeArrowheads="1"/>
          </p:cNvSpPr>
          <p:nvPr userDrawn="1"/>
        </p:nvSpPr>
        <p:spPr bwMode="auto">
          <a:xfrm>
            <a:off x="0" y="471488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8" name="Rectangle 10"/>
          <p:cNvSpPr>
            <a:spLocks noChangeArrowheads="1"/>
          </p:cNvSpPr>
          <p:nvPr userDrawn="1"/>
        </p:nvSpPr>
        <p:spPr bwMode="auto">
          <a:xfrm>
            <a:off x="0" y="6338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39" name="Rectangle 11"/>
          <p:cNvSpPr>
            <a:spLocks noChangeArrowheads="1"/>
          </p:cNvSpPr>
          <p:nvPr userDrawn="1"/>
        </p:nvSpPr>
        <p:spPr bwMode="auto">
          <a:xfrm>
            <a:off x="457200" y="852488"/>
            <a:ext cx="8305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0" name="Rectangle 12"/>
          <p:cNvSpPr>
            <a:spLocks noChangeArrowheads="1"/>
          </p:cNvSpPr>
          <p:nvPr userDrawn="1"/>
        </p:nvSpPr>
        <p:spPr bwMode="auto">
          <a:xfrm>
            <a:off x="457200" y="1385888"/>
            <a:ext cx="8305800" cy="487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1" name="Rectangle 13"/>
          <p:cNvSpPr>
            <a:spLocks noChangeArrowheads="1"/>
          </p:cNvSpPr>
          <p:nvPr userDrawn="1"/>
        </p:nvSpPr>
        <p:spPr bwMode="auto">
          <a:xfrm>
            <a:off x="457200" y="6338888"/>
            <a:ext cx="8305800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2" name="AutoShape 14"/>
          <p:cNvSpPr>
            <a:spLocks noChangeArrowheads="1"/>
          </p:cNvSpPr>
          <p:nvPr userDrawn="1"/>
        </p:nvSpPr>
        <p:spPr bwMode="auto">
          <a:xfrm>
            <a:off x="-14288" y="0"/>
            <a:ext cx="9144001" cy="6858000"/>
          </a:xfrm>
          <a:prstGeom prst="roundRect">
            <a:avLst>
              <a:gd name="adj" fmla="val 2153"/>
            </a:avLst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3" name="Rectangle 15"/>
          <p:cNvSpPr>
            <a:spLocks noChangeArrowheads="1"/>
          </p:cNvSpPr>
          <p:nvPr userDrawn="1"/>
        </p:nvSpPr>
        <p:spPr bwMode="auto">
          <a:xfrm>
            <a:off x="457200" y="1385888"/>
            <a:ext cx="4152900" cy="487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4" name="Rectangle 16"/>
          <p:cNvSpPr>
            <a:spLocks noChangeArrowheads="1"/>
          </p:cNvSpPr>
          <p:nvPr userDrawn="1"/>
        </p:nvSpPr>
        <p:spPr bwMode="auto">
          <a:xfrm>
            <a:off x="381000" y="852488"/>
            <a:ext cx="84582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5" name="Rectangle 17"/>
          <p:cNvSpPr>
            <a:spLocks noChangeArrowheads="1"/>
          </p:cNvSpPr>
          <p:nvPr userDrawn="1"/>
        </p:nvSpPr>
        <p:spPr bwMode="auto">
          <a:xfrm>
            <a:off x="685800" y="1385888"/>
            <a:ext cx="8153400" cy="4800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6" name="Rectangle 18"/>
          <p:cNvSpPr>
            <a:spLocks noChangeArrowheads="1"/>
          </p:cNvSpPr>
          <p:nvPr userDrawn="1"/>
        </p:nvSpPr>
        <p:spPr bwMode="auto">
          <a:xfrm>
            <a:off x="685800" y="1385888"/>
            <a:ext cx="8153400" cy="228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7" name="Rectangle 19"/>
          <p:cNvSpPr>
            <a:spLocks noChangeArrowheads="1"/>
          </p:cNvSpPr>
          <p:nvPr userDrawn="1"/>
        </p:nvSpPr>
        <p:spPr bwMode="auto">
          <a:xfrm>
            <a:off x="381000" y="6262688"/>
            <a:ext cx="84582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48" name="Rectangle 20"/>
          <p:cNvSpPr>
            <a:spLocks noChangeArrowheads="1"/>
          </p:cNvSpPr>
          <p:nvPr userDrawn="1"/>
        </p:nvSpPr>
        <p:spPr bwMode="auto">
          <a:xfrm>
            <a:off x="381000" y="1385888"/>
            <a:ext cx="8458200" cy="4800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867351" name="Text Box 23"/>
          <p:cNvSpPr txBox="1">
            <a:spLocks noChangeArrowheads="1"/>
          </p:cNvSpPr>
          <p:nvPr userDrawn="1"/>
        </p:nvSpPr>
        <p:spPr bwMode="auto">
          <a:xfrm>
            <a:off x="347663" y="206375"/>
            <a:ext cx="315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Arial Narrow" pitchFamily="34" charset="0"/>
              </a:rPr>
              <a:t>Homework05   </a:t>
            </a:r>
            <a:r>
              <a:rPr lang="en-US" sz="1600" b="1" dirty="0" smtClean="0">
                <a:solidFill>
                  <a:srgbClr val="B2B2B2"/>
                </a:solidFill>
                <a:latin typeface="Arial Narrow" pitchFamily="34" charset="0"/>
              </a:rPr>
              <a:t>Geodesics</a:t>
            </a:r>
            <a:r>
              <a:rPr lang="en-US" sz="1600" b="1" baseline="0" dirty="0" smtClean="0">
                <a:solidFill>
                  <a:srgbClr val="B2B2B2"/>
                </a:solidFill>
                <a:latin typeface="Arial Narrow" pitchFamily="34" charset="0"/>
              </a:rPr>
              <a:t> On meshes</a:t>
            </a:r>
            <a:endParaRPr lang="en-US" sz="1600" b="1" dirty="0" smtClean="0">
              <a:solidFill>
                <a:srgbClr val="B2B2B2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ChangeArrowheads="1"/>
          </p:cNvSpPr>
          <p:nvPr userDrawn="1"/>
        </p:nvSpPr>
        <p:spPr bwMode="auto">
          <a:xfrm>
            <a:off x="0" y="14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55" name="Rectangle 3"/>
          <p:cNvSpPr>
            <a:spLocks noChangeArrowheads="1"/>
          </p:cNvSpPr>
          <p:nvPr userDrawn="1"/>
        </p:nvSpPr>
        <p:spPr bwMode="auto">
          <a:xfrm>
            <a:off x="8686800" y="1233488"/>
            <a:ext cx="38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56" name="Text Box 4"/>
          <p:cNvSpPr txBox="1">
            <a:spLocks noChangeArrowheads="1"/>
          </p:cNvSpPr>
          <p:nvPr userDrawn="1"/>
        </p:nvSpPr>
        <p:spPr bwMode="auto">
          <a:xfrm>
            <a:off x="8308975" y="1682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AC238897-EAAD-4FA3-B886-B498BBC844AE}" type="slidenum">
              <a:rPr lang="he-IL">
                <a:solidFill>
                  <a:srgbClr val="C9C9C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altLang="zh-CN">
              <a:solidFill>
                <a:srgbClr val="C9C9C9"/>
              </a:solidFill>
              <a:latin typeface="Arial Narrow" pitchFamily="34" charset="0"/>
              <a:ea typeface="宋体" charset="-122"/>
            </a:endParaRPr>
          </a:p>
        </p:txBody>
      </p:sp>
      <p:sp>
        <p:nvSpPr>
          <p:cNvPr id="1380357" name="Rectangle 5"/>
          <p:cNvSpPr>
            <a:spLocks noChangeArrowheads="1"/>
          </p:cNvSpPr>
          <p:nvPr userDrawn="1"/>
        </p:nvSpPr>
        <p:spPr bwMode="auto">
          <a:xfrm>
            <a:off x="0" y="1233488"/>
            <a:ext cx="38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58" name="Rectangle 6"/>
          <p:cNvSpPr>
            <a:spLocks noChangeArrowheads="1"/>
          </p:cNvSpPr>
          <p:nvPr userDrawn="1"/>
        </p:nvSpPr>
        <p:spPr bwMode="auto">
          <a:xfrm>
            <a:off x="0" y="6186488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59" name="Rectangle 7"/>
          <p:cNvSpPr>
            <a:spLocks noChangeArrowheads="1"/>
          </p:cNvSpPr>
          <p:nvPr userDrawn="1"/>
        </p:nvSpPr>
        <p:spPr bwMode="auto">
          <a:xfrm>
            <a:off x="-76200" y="10810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0" name="Rectangle 8"/>
          <p:cNvSpPr>
            <a:spLocks noChangeArrowheads="1"/>
          </p:cNvSpPr>
          <p:nvPr userDrawn="1"/>
        </p:nvSpPr>
        <p:spPr bwMode="auto">
          <a:xfrm>
            <a:off x="0" y="471488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1" name="Rectangle 9"/>
          <p:cNvSpPr>
            <a:spLocks noChangeArrowheads="1"/>
          </p:cNvSpPr>
          <p:nvPr userDrawn="1"/>
        </p:nvSpPr>
        <p:spPr bwMode="auto">
          <a:xfrm>
            <a:off x="0" y="6338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2" name="Rectangle 10"/>
          <p:cNvSpPr>
            <a:spLocks noChangeArrowheads="1"/>
          </p:cNvSpPr>
          <p:nvPr userDrawn="1"/>
        </p:nvSpPr>
        <p:spPr bwMode="auto">
          <a:xfrm>
            <a:off x="457200" y="852488"/>
            <a:ext cx="83058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3" name="Rectangle 11"/>
          <p:cNvSpPr>
            <a:spLocks noChangeArrowheads="1"/>
          </p:cNvSpPr>
          <p:nvPr userDrawn="1"/>
        </p:nvSpPr>
        <p:spPr bwMode="auto">
          <a:xfrm>
            <a:off x="457200" y="1385888"/>
            <a:ext cx="8305800" cy="487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4" name="Rectangle 12"/>
          <p:cNvSpPr>
            <a:spLocks noChangeArrowheads="1"/>
          </p:cNvSpPr>
          <p:nvPr userDrawn="1"/>
        </p:nvSpPr>
        <p:spPr bwMode="auto">
          <a:xfrm>
            <a:off x="457200" y="6338888"/>
            <a:ext cx="8305800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5" name="AutoShape 13"/>
          <p:cNvSpPr>
            <a:spLocks noChangeArrowheads="1"/>
          </p:cNvSpPr>
          <p:nvPr userDrawn="1"/>
        </p:nvSpPr>
        <p:spPr bwMode="auto">
          <a:xfrm>
            <a:off x="-14288" y="0"/>
            <a:ext cx="9144001" cy="6858000"/>
          </a:xfrm>
          <a:prstGeom prst="roundRect">
            <a:avLst>
              <a:gd name="adj" fmla="val 2153"/>
            </a:avLst>
          </a:prstGeom>
          <a:noFill/>
          <a:ln w="152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6" name="Rectangle 14"/>
          <p:cNvSpPr>
            <a:spLocks noChangeArrowheads="1"/>
          </p:cNvSpPr>
          <p:nvPr userDrawn="1"/>
        </p:nvSpPr>
        <p:spPr bwMode="auto">
          <a:xfrm>
            <a:off x="457200" y="1385888"/>
            <a:ext cx="4152900" cy="487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7" name="Rectangle 15"/>
          <p:cNvSpPr>
            <a:spLocks noChangeArrowheads="1"/>
          </p:cNvSpPr>
          <p:nvPr userDrawn="1"/>
        </p:nvSpPr>
        <p:spPr bwMode="auto">
          <a:xfrm>
            <a:off x="381000" y="852488"/>
            <a:ext cx="84582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8" name="Rectangle 16"/>
          <p:cNvSpPr>
            <a:spLocks noChangeArrowheads="1"/>
          </p:cNvSpPr>
          <p:nvPr userDrawn="1"/>
        </p:nvSpPr>
        <p:spPr bwMode="auto">
          <a:xfrm>
            <a:off x="685800" y="1385888"/>
            <a:ext cx="8153400" cy="4800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69" name="Rectangle 17"/>
          <p:cNvSpPr>
            <a:spLocks noChangeArrowheads="1"/>
          </p:cNvSpPr>
          <p:nvPr userDrawn="1"/>
        </p:nvSpPr>
        <p:spPr bwMode="auto">
          <a:xfrm>
            <a:off x="685800" y="1385888"/>
            <a:ext cx="8153400" cy="228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70" name="Rectangle 18"/>
          <p:cNvSpPr>
            <a:spLocks noChangeArrowheads="1"/>
          </p:cNvSpPr>
          <p:nvPr userDrawn="1"/>
        </p:nvSpPr>
        <p:spPr bwMode="auto">
          <a:xfrm>
            <a:off x="381000" y="6262688"/>
            <a:ext cx="845820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71" name="Rectangle 19"/>
          <p:cNvSpPr>
            <a:spLocks noChangeArrowheads="1"/>
          </p:cNvSpPr>
          <p:nvPr userDrawn="1"/>
        </p:nvSpPr>
        <p:spPr bwMode="auto">
          <a:xfrm>
            <a:off x="381000" y="1385888"/>
            <a:ext cx="8458200" cy="4800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None/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1380372" name="Text Box 20"/>
          <p:cNvSpPr txBox="1">
            <a:spLocks noChangeArrowheads="1"/>
          </p:cNvSpPr>
          <p:nvPr userDrawn="1"/>
        </p:nvSpPr>
        <p:spPr bwMode="auto">
          <a:xfrm>
            <a:off x="347663" y="206375"/>
            <a:ext cx="462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latin typeface="Arial Narrow" pitchFamily="34" charset="0"/>
              </a:rPr>
              <a:t>Michael M. Bronstein   </a:t>
            </a:r>
            <a:r>
              <a:rPr lang="en-US" sz="1600">
                <a:solidFill>
                  <a:srgbClr val="B2B2B2"/>
                </a:solidFill>
                <a:latin typeface="Arial Narrow" pitchFamily="34" charset="0"/>
              </a:rPr>
              <a:t>Deformation-invariant similarities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hk/url?sa=t&amp;rct=j&amp;q=boost+graph&amp;source=web&amp;cd=1&amp;ved=0CCMQFjAA&amp;url=http://www.boost.org/doc/libs/release/libs/graph/&amp;ei=zXrDTuflFY-wiQfIw9ntDQ&amp;usg=AFQjCNGkf_1cY-yp3qyuCr-X4zqwWev2qg&amp;sig2=ca-giI2vEGJE9mZZwhBp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05 Geodesics on Meshes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jjcao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4038600" y="6324600"/>
            <a:ext cx="4953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Tx/>
              <a:buFont typeface="Wingdings" charset="2"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Based on the idea </a:t>
            </a:r>
            <a:r>
              <a:rPr kumimoji="0" lang="en-US" altLang="zh-CN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of Professor </a:t>
            </a:r>
            <a:r>
              <a:rPr kumimoji="0" lang="en-US" altLang="zh-CN" sz="1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Ligang</a:t>
            </a:r>
            <a:r>
              <a:rPr kumimoji="0" lang="en-US" altLang="zh-CN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Liu</a:t>
            </a:r>
            <a:endParaRPr kumimoji="0" lang="zh-CN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662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Demo</a:t>
            </a:r>
            <a:endParaRPr lang="zh-CN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9834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Use </a:t>
            </a:r>
            <a:r>
              <a:rPr lang="en-US" altLang="zh-CN" sz="2000" dirty="0" err="1"/>
              <a:t>libQGLViewer</a:t>
            </a:r>
            <a:r>
              <a:rPr lang="en-US" altLang="zh-CN" sz="2000" dirty="0"/>
              <a:t> as the GUI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Load a mesh (*.off) by CGAL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Use CGAL</a:t>
            </a:r>
            <a:r>
              <a:rPr lang="en-US" altLang="zh-CN" sz="2000" dirty="0"/>
              <a:t>::</a:t>
            </a:r>
            <a:r>
              <a:rPr lang="en-US" altLang="zh-CN" sz="2000" dirty="0" smtClean="0"/>
              <a:t>Polyhedron_3 as the data structure for the mesh</a:t>
            </a:r>
            <a:endParaRPr lang="en-US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Display the mesh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Select &amp; unselect one vertex of the mesh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Compute geodesic distance from the vertex to all other vertices </a:t>
            </a:r>
            <a:r>
              <a:rPr lang="en-US" altLang="zh-CN" sz="2000" dirty="0"/>
              <a:t>&amp; draw </a:t>
            </a:r>
            <a:r>
              <a:rPr lang="en-US" altLang="zh-CN" sz="2000" dirty="0" smtClean="0"/>
              <a:t>the mesh with vertex color specified by the distances.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Select two vertices, draw a geodesic between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smtClean="0"/>
              <a:t>Visualize other graph algorithms, such as BFS [advance]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Note: may refer to </a:t>
            </a:r>
            <a:r>
              <a:rPr lang="en-US" altLang="zh-CN" sz="2000" b="0" dirty="0">
                <a:hlinkClick r:id="rId2"/>
              </a:rPr>
              <a:t>The </a:t>
            </a:r>
            <a:r>
              <a:rPr lang="en-US" altLang="zh-CN" sz="2000" b="0" u="sng" dirty="0">
                <a:hlinkClick r:id="rId2"/>
              </a:rPr>
              <a:t>Boost Graph</a:t>
            </a:r>
            <a:r>
              <a:rPr lang="en-US" altLang="zh-CN" sz="2000" b="0" dirty="0">
                <a:hlinkClick r:id="rId2"/>
              </a:rPr>
              <a:t> </a:t>
            </a:r>
            <a:r>
              <a:rPr lang="en-US" altLang="zh-CN" sz="2000" b="0" dirty="0" smtClean="0">
                <a:hlinkClick r:id="rId2"/>
              </a:rPr>
              <a:t>Library</a:t>
            </a:r>
            <a:r>
              <a:rPr lang="en-US" altLang="zh-CN" sz="2000" dirty="0" smtClean="0"/>
              <a:t> for graph structures and </a:t>
            </a:r>
            <a:r>
              <a:rPr lang="en-US" altLang="zh-CN" sz="2000" dirty="0" smtClean="0"/>
              <a:t>algorithms. But the library is hard to use </a:t>
            </a:r>
            <a:r>
              <a:rPr lang="en-US" altLang="zh-CN" sz="2000" smtClean="0"/>
              <a:t>for beginners.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6595214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OpenGL basics</a:t>
            </a:r>
          </a:p>
          <a:p>
            <a:r>
              <a:rPr lang="en-US" altLang="zh-CN" dirty="0" err="1" smtClean="0"/>
              <a:t>Halfedge</a:t>
            </a:r>
            <a:r>
              <a:rPr lang="en-US" altLang="zh-CN" dirty="0" smtClean="0"/>
              <a:t> structure of CGAL</a:t>
            </a:r>
          </a:p>
          <a:p>
            <a:r>
              <a:rPr lang="en-US" altLang="zh-CN" dirty="0" smtClean="0"/>
              <a:t>3D graphics programming based on </a:t>
            </a:r>
            <a:r>
              <a:rPr lang="en-US" altLang="zh-CN" dirty="0" err="1" smtClean="0"/>
              <a:t>libQGLViewer</a:t>
            </a:r>
            <a:endParaRPr lang="en-US" altLang="zh-CN" dirty="0" smtClean="0"/>
          </a:p>
          <a:p>
            <a:r>
              <a:rPr lang="en-US" altLang="zh-CN" dirty="0" smtClean="0"/>
              <a:t>GUI programming by QT</a:t>
            </a:r>
          </a:p>
          <a:p>
            <a:r>
              <a:rPr lang="en-US" altLang="zh-CN" dirty="0" smtClean="0"/>
              <a:t>Graph data structure &amp; shortest path algorithms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47815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process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12-OpenGL.pptx</a:t>
            </a:r>
          </a:p>
          <a:p>
            <a:r>
              <a:rPr lang="en-US" altLang="zh-CN" dirty="0" smtClean="0"/>
              <a:t>13-libQGLViewer.pptx</a:t>
            </a:r>
          </a:p>
          <a:p>
            <a:r>
              <a:rPr lang="en-US" altLang="zh-CN" dirty="0" smtClean="0"/>
              <a:t>20.1-Halfedge.pptx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Imitate</a:t>
            </a:r>
            <a:r>
              <a:rPr lang="en-US" altLang="zh-CN" dirty="0" smtClean="0"/>
              <a:t> </a:t>
            </a:r>
            <a:r>
              <a:rPr lang="en-US" altLang="zh-CN" dirty="0"/>
              <a:t>the </a:t>
            </a:r>
            <a:r>
              <a:rPr lang="en-US" altLang="zh-CN" dirty="0" smtClean="0"/>
              <a:t>base project in hw05_GeodesicsOnMeshes.rar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62645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SIZE" val="10"/>
  <p:tag name="MAGPC" val="200"/>
  <p:tag name="PREAMBLE" val="\documentclass{article}&#10;\pagestyle{empty}&#10;\usepackage{xspace,amssymb,amsfonts,amsmath}&#10;\usepackage{color}&#10;\usepackage{TeX4PPT}&#10;"/>
  <p:tag name="DEFAULTFONTSIZE" val="10"/>
  <p:tag name="DEFAULTWIDTH" val="467"/>
  <p:tag name="DEFAULTHEIGHT" val="433"/>
</p:tagLst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3300"/>
          </a:buClr>
          <a:buSzTx/>
          <a:buFont typeface="Wingdings" charset="2"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3300"/>
          </a:buClr>
          <a:buSzTx/>
          <a:buFont typeface="Wingdings" charset="2"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3300"/>
          </a:buClr>
          <a:buSzTx/>
          <a:buFont typeface="Wingdings" charset="2"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1667522</TotalTime>
  <Words>134</Words>
  <Application>Microsoft Office PowerPoint</Application>
  <PresentationFormat>全屏显示(4:3)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3_Custom Design</vt:lpstr>
      <vt:lpstr>1_Custom Design</vt:lpstr>
      <vt:lpstr>05 Geodesics on Meshes</vt:lpstr>
      <vt:lpstr>Demo</vt:lpstr>
      <vt:lpstr>Requirements</vt:lpstr>
      <vt:lpstr>The objective</vt:lpstr>
      <vt:lpstr>The process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jjcao</cp:lastModifiedBy>
  <cp:revision>4640</cp:revision>
  <dcterms:created xsi:type="dcterms:W3CDTF">2008-10-12T00:27:17Z</dcterms:created>
  <dcterms:modified xsi:type="dcterms:W3CDTF">2011-11-16T10:27:32Z</dcterms:modified>
</cp:coreProperties>
</file>